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6" r:id="rId5"/>
    <p:sldId id="260" r:id="rId6"/>
    <p:sldId id="267" r:id="rId7"/>
    <p:sldId id="268" r:id="rId8"/>
    <p:sldId id="262" r:id="rId9"/>
    <p:sldId id="263" r:id="rId10"/>
    <p:sldId id="261" r:id="rId11"/>
    <p:sldId id="269" r:id="rId12"/>
    <p:sldId id="264" r:id="rId13"/>
    <p:sldId id="265" r:id="rId1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FFFF"/>
    <a:srgbClr val="9966FF"/>
    <a:srgbClr val="FF00FF"/>
    <a:srgbClr val="33CCCC"/>
    <a:srgbClr val="FF66FF"/>
    <a:srgbClr val="993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22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30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6B888C-E8A4-434F-8DF4-2686ABFDC6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D2E995D-7F20-43BA-A1C1-38345FF5CF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7C35D4F-4AF3-45C5-A8E4-B4A5D578C3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F1F5C-C60E-4E2B-899E-3FE9567EEB44}" type="datetimeFigureOut">
              <a:rPr lang="ko-KR" altLang="en-US" smtClean="0"/>
              <a:t>2022-05-04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3A343D6-1C84-40B2-9007-2E11CF8AD8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B6C49A-FEC1-4CDC-88F1-3CE794E35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53329-F271-4E2C-8968-B0D8337769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18835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BE1486-7A6F-4C42-90F9-9FCC41CB4F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9C18588-BA1D-4A4B-A77C-0F74D8F78A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4544E2E-CE64-4424-BC88-10602546C7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F1F5C-C60E-4E2B-899E-3FE9567EEB44}" type="datetimeFigureOut">
              <a:rPr lang="ko-KR" altLang="en-US" smtClean="0"/>
              <a:t>2022-05-04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78CD174-EA80-4961-A573-BD43F9989D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6EC7B1D-6B8C-4DEE-B612-94E86A728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53329-F271-4E2C-8968-B0D8337769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38465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822B044-FC3D-4468-B51E-B8180E5DD9F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D5C1B4D-519D-4CAF-A875-D9981C2507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B79E62A-DFC9-4DF1-8231-B1584B5A29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F1F5C-C60E-4E2B-899E-3FE9567EEB44}" type="datetimeFigureOut">
              <a:rPr lang="ko-KR" altLang="en-US" smtClean="0"/>
              <a:t>2022-05-04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0EB25EA-D8BB-4FBF-9069-C9274B853E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C6D2EAB-F04C-4DCB-9E40-E35E38F058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53329-F271-4E2C-8968-B0D8337769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27748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EC58E7-6369-49E2-B801-3409AEDF2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531E1E4-6C83-4DCD-B529-C2A5967A02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69F68F1-7FBF-4BCA-A61B-ED9F1D6C84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F1F5C-C60E-4E2B-899E-3FE9567EEB44}" type="datetimeFigureOut">
              <a:rPr lang="ko-KR" altLang="en-US" smtClean="0"/>
              <a:t>2022-05-04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19D471C-4ADB-4BB2-891E-50269CB6A3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B3F4600-F5FB-4B36-B2A6-3278FD313E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53329-F271-4E2C-8968-B0D8337769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65767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9B91F2-D217-40C1-89E9-616ABED70A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52D9AE0-8A88-4F70-8F25-9E8FC4254E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8CE44FF-0A33-445D-B3DD-36C29D8C2F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F1F5C-C60E-4E2B-899E-3FE9567EEB44}" type="datetimeFigureOut">
              <a:rPr lang="ko-KR" altLang="en-US" smtClean="0"/>
              <a:t>2022-05-04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0C90636-6FBE-4B27-B76D-3E5977488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E166B1-EF2F-4CC1-B213-ECDA06E6E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53329-F271-4E2C-8968-B0D8337769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5206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7C6431-B2C3-499E-93BB-27DF9ACF36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382916B-7519-4080-88E4-3DBD2CABDB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4109225-BF0D-4CB7-8691-61C8B5068F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A3507A8-9F75-4EE9-AE22-481B2A83B3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F1F5C-C60E-4E2B-899E-3FE9567EEB44}" type="datetimeFigureOut">
              <a:rPr lang="ko-KR" altLang="en-US" smtClean="0"/>
              <a:t>2022-05-04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2841BC3-87AE-4FB3-8B7E-4D411BFA86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AA5833E-AEA9-4D6A-8420-F46A37F319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53329-F271-4E2C-8968-B0D8337769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73334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C766EF-2A77-4C75-974E-CA369B4697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A29DC04-850F-403E-8E6F-7BC5873420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0B8DDEF-8D61-45C6-BA73-43F53E31FB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44CE198-E2BD-4FE4-93BB-8ABA5ED9E57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D57A58D-64EF-4C8F-8058-EBFCAA8C7F7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4280524-2B4A-4363-8EC0-1B5023A08A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F1F5C-C60E-4E2B-899E-3FE9567EEB44}" type="datetimeFigureOut">
              <a:rPr lang="ko-KR" altLang="en-US" smtClean="0"/>
              <a:t>2022-05-04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D07C318-620C-4BF4-890A-4F37F4AC42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1EF07F1-AE03-4F96-8F24-D3F364562C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53329-F271-4E2C-8968-B0D8337769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92471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86DB4E-77BF-47EE-B5E2-BA9218A09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EBBB2C8-4BA2-4713-B5E6-570F42B474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F1F5C-C60E-4E2B-899E-3FE9567EEB44}" type="datetimeFigureOut">
              <a:rPr lang="ko-KR" altLang="en-US" smtClean="0"/>
              <a:t>2022-05-04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4ECA08A-141D-4987-AAAD-1D97066C04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246B7BE-2B50-4C85-8151-8C72C9136F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53329-F271-4E2C-8968-B0D8337769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18886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2B7E33F-9EC2-4D26-8279-4B1E2190B5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F1F5C-C60E-4E2B-899E-3FE9567EEB44}" type="datetimeFigureOut">
              <a:rPr lang="ko-KR" altLang="en-US" smtClean="0"/>
              <a:t>2022-05-04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B35CC8C-A65C-478C-8883-2BD990F3D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924B464-7A07-400C-B998-F8B6D50DAC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53329-F271-4E2C-8968-B0D8337769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82384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58FC64-C8A3-4D93-A3F2-6831F42EE9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529ACB5-0E56-4634-A845-0F45C962DD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533B6F1-0DB8-4A62-9187-ADFB49653D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C5EE2D1-D86D-435C-BCA5-74DE1D979E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F1F5C-C60E-4E2B-899E-3FE9567EEB44}" type="datetimeFigureOut">
              <a:rPr lang="ko-KR" altLang="en-US" smtClean="0"/>
              <a:t>2022-05-04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87197FB-302E-4209-AFD9-C79E51C275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7CC153D-1883-4FCE-91A2-485DB5C25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53329-F271-4E2C-8968-B0D8337769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49236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ECED3C-4F4F-4A7A-BDC6-50A1050DC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BDB5D11-40E6-4253-8FAF-530ACFB3CC1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4293443-F2FE-4151-B776-1C58AC748A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36DCC16-B18E-4EDC-B447-8C8DF28EC2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F1F5C-C60E-4E2B-899E-3FE9567EEB44}" type="datetimeFigureOut">
              <a:rPr lang="ko-KR" altLang="en-US" smtClean="0"/>
              <a:t>2022-05-04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9232546-4792-43A1-96A3-E799199BD6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20764DF-7BB4-425C-A2E4-9FC496070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53329-F271-4E2C-8968-B0D8337769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61745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4F9B0A8-4FF4-44AE-A882-877E59D2C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43080F9-626E-44FD-96C2-193AA02CAE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774900F-D944-4430-83B2-8BDA890325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2F1F5C-C60E-4E2B-899E-3FE9567EEB44}" type="datetimeFigureOut">
              <a:rPr lang="ko-KR" altLang="en-US" smtClean="0"/>
              <a:t>2022-05-04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00A9E8-25DB-47EF-B87D-B3B1240CA4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8FE483-F769-4EDC-8421-442FADD1B0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D53329-F271-4E2C-8968-B0D8337769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08179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4DD75B2-E531-4164-A9EE-C9F65409D2A8}"/>
              </a:ext>
            </a:extLst>
          </p:cNvPr>
          <p:cNvSpPr/>
          <p:nvPr/>
        </p:nvSpPr>
        <p:spPr>
          <a:xfrm>
            <a:off x="2692879" y="2569433"/>
            <a:ext cx="6806243" cy="859567"/>
          </a:xfrm>
          <a:prstGeom prst="rect">
            <a:avLst/>
          </a:prstGeom>
          <a:noFill/>
          <a:ln>
            <a:noFill/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b="1" dirty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177800">
                    <a:schemeClr val="accent1">
                      <a:satMod val="175000"/>
                      <a:alpha val="61000"/>
                    </a:schemeClr>
                  </a:glow>
                </a:effectLst>
                <a:latin typeface="+mj-ea"/>
                <a:ea typeface="+mj-ea"/>
              </a:rPr>
              <a:t>프로젝트 </a:t>
            </a:r>
            <a:r>
              <a:rPr lang="en-US" altLang="ko-KR" sz="4400" b="1" dirty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177800">
                    <a:schemeClr val="accent1">
                      <a:satMod val="175000"/>
                      <a:alpha val="61000"/>
                    </a:schemeClr>
                  </a:glow>
                </a:effectLst>
                <a:latin typeface="+mj-ea"/>
                <a:ea typeface="+mj-ea"/>
              </a:rPr>
              <a:t>: </a:t>
            </a:r>
            <a:r>
              <a:rPr lang="ko-KR" altLang="en-US" sz="4400" b="1" dirty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177800">
                    <a:schemeClr val="accent1">
                      <a:satMod val="175000"/>
                      <a:alpha val="61000"/>
                    </a:schemeClr>
                  </a:glow>
                </a:effectLst>
                <a:latin typeface="+mj-ea"/>
                <a:ea typeface="+mj-ea"/>
              </a:rPr>
              <a:t>하복 페스티벌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C014F2-C21C-4A99-8C6F-F0B0348933EE}"/>
              </a:ext>
            </a:extLst>
          </p:cNvPr>
          <p:cNvSpPr txBox="1"/>
          <p:nvPr/>
        </p:nvSpPr>
        <p:spPr>
          <a:xfrm>
            <a:off x="0" y="1016392"/>
            <a:ext cx="30396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effectLst>
                  <a:glow rad="1143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2022</a:t>
            </a:r>
            <a:r>
              <a:rPr lang="ko-KR" altLang="en-US" b="1" dirty="0">
                <a:solidFill>
                  <a:schemeClr val="bg1"/>
                </a:solidFill>
                <a:effectLst>
                  <a:glow rad="1143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년 졸업작품 중간 발표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4E83ED-E516-4736-82E1-5FCE34218F7D}"/>
              </a:ext>
            </a:extLst>
          </p:cNvPr>
          <p:cNvSpPr txBox="1"/>
          <p:nvPr/>
        </p:nvSpPr>
        <p:spPr>
          <a:xfrm>
            <a:off x="9499122" y="4708642"/>
            <a:ext cx="2225289" cy="1200329"/>
          </a:xfrm>
          <a:prstGeom prst="rect">
            <a:avLst/>
          </a:prstGeom>
          <a:noFill/>
          <a:ln>
            <a:solidFill>
              <a:srgbClr val="76DCE6"/>
            </a:solidFill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2017182026 </a:t>
            </a:r>
            <a:r>
              <a:rPr lang="ko-KR" altLang="en-US" dirty="0">
                <a:solidFill>
                  <a:schemeClr val="bg1"/>
                </a:solidFill>
              </a:rPr>
              <a:t>윤장혁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kern="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2017182012 </a:t>
            </a:r>
            <a:r>
              <a:rPr lang="ko-KR" altLang="ko-KR" kern="100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김호진</a:t>
            </a:r>
            <a:endParaRPr lang="en-US" altLang="ko-KR" kern="1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r>
              <a:rPr lang="en-US" altLang="ko-KR" kern="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2017182021 </a:t>
            </a:r>
            <a:r>
              <a:rPr lang="ko-KR" altLang="ko-KR" kern="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양현석</a:t>
            </a:r>
            <a:endParaRPr lang="en-US" altLang="ko-KR" kern="1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r>
              <a:rPr lang="en-US" altLang="ko-KR" kern="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2016180009 </a:t>
            </a:r>
            <a:r>
              <a:rPr lang="ko-KR" altLang="en-US" kern="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김석현</a:t>
            </a:r>
            <a:endParaRPr lang="ko-KR" altLang="ko-KR" kern="1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graphicFrame>
        <p:nvGraphicFramePr>
          <p:cNvPr id="7" name="표 13">
            <a:extLst>
              <a:ext uri="{FF2B5EF4-FFF2-40B4-BE49-F238E27FC236}">
                <a16:creationId xmlns:a16="http://schemas.microsoft.com/office/drawing/2014/main" id="{5A739F86-8DAA-4B31-B942-5EE54DC447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6332568"/>
              </p:ext>
            </p:extLst>
          </p:nvPr>
        </p:nvGraphicFramePr>
        <p:xfrm>
          <a:off x="547995" y="4708642"/>
          <a:ext cx="3043521" cy="12003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3521">
                  <a:extLst>
                    <a:ext uri="{9D8B030D-6E8A-4147-A177-3AD203B41FA5}">
                      <a16:colId xmlns:a16="http://schemas.microsoft.com/office/drawing/2014/main" val="130528449"/>
                    </a:ext>
                  </a:extLst>
                </a:gridCol>
              </a:tblGrid>
              <a:tr h="375047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지도교수님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 err="1"/>
                        <a:t>송인희</a:t>
                      </a:r>
                      <a:r>
                        <a:rPr lang="ko-KR" altLang="en-US" dirty="0"/>
                        <a:t> 교수님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6727318"/>
                  </a:ext>
                </a:extLst>
              </a:tr>
              <a:tr h="825281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94869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559888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04A49735-1BA2-41AA-B14E-939069BBAA25}"/>
              </a:ext>
            </a:extLst>
          </p:cNvPr>
          <p:cNvGrpSpPr/>
          <p:nvPr/>
        </p:nvGrpSpPr>
        <p:grpSpPr>
          <a:xfrm>
            <a:off x="517860" y="476275"/>
            <a:ext cx="5933954" cy="584775"/>
            <a:chOff x="517860" y="476275"/>
            <a:chExt cx="5933954" cy="584775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618D893-3A19-4189-AD9F-6964CBA34FED}"/>
                </a:ext>
              </a:extLst>
            </p:cNvPr>
            <p:cNvSpPr txBox="1"/>
            <p:nvPr/>
          </p:nvSpPr>
          <p:spPr>
            <a:xfrm>
              <a:off x="621372" y="476275"/>
              <a:ext cx="583044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b="1" dirty="0">
                  <a:solidFill>
                    <a:schemeClr val="bg1">
                      <a:lumMod val="95000"/>
                    </a:schemeClr>
                  </a:solidFill>
                </a:rPr>
                <a:t>구성원 역할 분담 및 개발일정 </a:t>
              </a: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B1703CEC-C6C3-4B40-BAE2-BB4207FABABA}"/>
                </a:ext>
              </a:extLst>
            </p:cNvPr>
            <p:cNvSpPr/>
            <p:nvPr/>
          </p:nvSpPr>
          <p:spPr>
            <a:xfrm>
              <a:off x="517860" y="634948"/>
              <a:ext cx="185807" cy="336435"/>
            </a:xfrm>
            <a:prstGeom prst="rect">
              <a:avLst/>
            </a:prstGeom>
            <a:solidFill>
              <a:srgbClr val="9966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FFC000"/>
                </a:solidFill>
              </a:endParaRPr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41D0322F-7435-47B5-BF77-97AF90482CD1}"/>
                </a:ext>
              </a:extLst>
            </p:cNvPr>
            <p:cNvCxnSpPr>
              <a:cxnSpLocks/>
            </p:cNvCxnSpPr>
            <p:nvPr/>
          </p:nvCxnSpPr>
          <p:spPr>
            <a:xfrm>
              <a:off x="517860" y="1009294"/>
              <a:ext cx="5693159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2644E6C9-A0F4-4208-81CF-BF09BB004413}"/>
              </a:ext>
            </a:extLst>
          </p:cNvPr>
          <p:cNvGrpSpPr/>
          <p:nvPr/>
        </p:nvGrpSpPr>
        <p:grpSpPr>
          <a:xfrm>
            <a:off x="834162" y="1253771"/>
            <a:ext cx="5693159" cy="369332"/>
            <a:chOff x="2593951" y="1476938"/>
            <a:chExt cx="5693159" cy="369332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5DA37E86-C5B4-4F25-A7C6-A9B941446334}"/>
                </a:ext>
              </a:extLst>
            </p:cNvPr>
            <p:cNvGrpSpPr/>
            <p:nvPr/>
          </p:nvGrpSpPr>
          <p:grpSpPr>
            <a:xfrm>
              <a:off x="2593951" y="1476938"/>
              <a:ext cx="5693159" cy="369332"/>
              <a:chOff x="517860" y="476275"/>
              <a:chExt cx="5693159" cy="369332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5254A25-888C-4813-8F0C-A78A03F11930}"/>
                  </a:ext>
                </a:extLst>
              </p:cNvPr>
              <p:cNvSpPr txBox="1"/>
              <p:nvPr/>
            </p:nvSpPr>
            <p:spPr>
              <a:xfrm>
                <a:off x="621372" y="476275"/>
                <a:ext cx="150233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b="1" dirty="0">
                    <a:solidFill>
                      <a:schemeClr val="bg1">
                        <a:lumMod val="95000"/>
                      </a:schemeClr>
                    </a:solidFill>
                  </a:rPr>
                  <a:t>변경 전 일정</a:t>
                </a:r>
              </a:p>
            </p:txBody>
          </p:sp>
          <p:cxnSp>
            <p:nvCxnSpPr>
              <p:cNvPr id="13" name="직선 연결선 12">
                <a:extLst>
                  <a:ext uri="{FF2B5EF4-FFF2-40B4-BE49-F238E27FC236}">
                    <a16:creationId xmlns:a16="http://schemas.microsoft.com/office/drawing/2014/main" id="{DC1DC8E5-507C-418D-A205-60FF6F29070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860" y="810888"/>
                <a:ext cx="569315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DEE115AC-EE38-4431-9313-C9ACBD312CF0}"/>
                </a:ext>
              </a:extLst>
            </p:cNvPr>
            <p:cNvSpPr/>
            <p:nvPr/>
          </p:nvSpPr>
          <p:spPr>
            <a:xfrm>
              <a:off x="2634552" y="1571026"/>
              <a:ext cx="125822" cy="215660"/>
            </a:xfrm>
            <a:prstGeom prst="rect">
              <a:avLst/>
            </a:prstGeom>
            <a:solidFill>
              <a:srgbClr val="9966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C000"/>
                </a:solidFill>
              </a:endParaRPr>
            </a:p>
          </p:txBody>
        </p:sp>
      </p:grpSp>
      <p:pic>
        <p:nvPicPr>
          <p:cNvPr id="19" name="그림 18">
            <a:extLst>
              <a:ext uri="{FF2B5EF4-FFF2-40B4-BE49-F238E27FC236}">
                <a16:creationId xmlns:a16="http://schemas.microsoft.com/office/drawing/2014/main" id="{912F3FF3-803E-4416-9ED0-552D148E61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2830" y="938284"/>
            <a:ext cx="1876425" cy="81915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850E50B-1C69-E0C5-2920-6108A1B188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162" y="1957716"/>
            <a:ext cx="9124950" cy="410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5552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04A49735-1BA2-41AA-B14E-939069BBAA25}"/>
              </a:ext>
            </a:extLst>
          </p:cNvPr>
          <p:cNvGrpSpPr/>
          <p:nvPr/>
        </p:nvGrpSpPr>
        <p:grpSpPr>
          <a:xfrm>
            <a:off x="517860" y="476275"/>
            <a:ext cx="5933954" cy="584775"/>
            <a:chOff x="517860" y="476275"/>
            <a:chExt cx="5933954" cy="584775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618D893-3A19-4189-AD9F-6964CBA34FED}"/>
                </a:ext>
              </a:extLst>
            </p:cNvPr>
            <p:cNvSpPr txBox="1"/>
            <p:nvPr/>
          </p:nvSpPr>
          <p:spPr>
            <a:xfrm>
              <a:off x="621372" y="476275"/>
              <a:ext cx="583044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b="1" dirty="0">
                  <a:solidFill>
                    <a:schemeClr val="bg1">
                      <a:lumMod val="95000"/>
                    </a:schemeClr>
                  </a:solidFill>
                </a:rPr>
                <a:t>구성원 역할 분담 및 개발일정 </a:t>
              </a: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B1703CEC-C6C3-4B40-BAE2-BB4207FABABA}"/>
                </a:ext>
              </a:extLst>
            </p:cNvPr>
            <p:cNvSpPr/>
            <p:nvPr/>
          </p:nvSpPr>
          <p:spPr>
            <a:xfrm>
              <a:off x="517860" y="634948"/>
              <a:ext cx="185807" cy="336435"/>
            </a:xfrm>
            <a:prstGeom prst="rect">
              <a:avLst/>
            </a:prstGeom>
            <a:solidFill>
              <a:srgbClr val="9966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FFC000"/>
                </a:solidFill>
              </a:endParaRPr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41D0322F-7435-47B5-BF77-97AF90482CD1}"/>
                </a:ext>
              </a:extLst>
            </p:cNvPr>
            <p:cNvCxnSpPr>
              <a:cxnSpLocks/>
            </p:cNvCxnSpPr>
            <p:nvPr/>
          </p:nvCxnSpPr>
          <p:spPr>
            <a:xfrm>
              <a:off x="517860" y="1009294"/>
              <a:ext cx="5693159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2644E6C9-A0F4-4208-81CF-BF09BB004413}"/>
              </a:ext>
            </a:extLst>
          </p:cNvPr>
          <p:cNvGrpSpPr/>
          <p:nvPr/>
        </p:nvGrpSpPr>
        <p:grpSpPr>
          <a:xfrm>
            <a:off x="834162" y="1253771"/>
            <a:ext cx="5693159" cy="369332"/>
            <a:chOff x="2593951" y="1476938"/>
            <a:chExt cx="5693159" cy="369332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5DA37E86-C5B4-4F25-A7C6-A9B941446334}"/>
                </a:ext>
              </a:extLst>
            </p:cNvPr>
            <p:cNvGrpSpPr/>
            <p:nvPr/>
          </p:nvGrpSpPr>
          <p:grpSpPr>
            <a:xfrm>
              <a:off x="2593951" y="1476938"/>
              <a:ext cx="5693159" cy="369332"/>
              <a:chOff x="517860" y="476275"/>
              <a:chExt cx="5693159" cy="369332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5254A25-888C-4813-8F0C-A78A03F11930}"/>
                  </a:ext>
                </a:extLst>
              </p:cNvPr>
              <p:cNvSpPr txBox="1"/>
              <p:nvPr/>
            </p:nvSpPr>
            <p:spPr>
              <a:xfrm>
                <a:off x="621372" y="476275"/>
                <a:ext cx="150233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b="1" dirty="0">
                    <a:solidFill>
                      <a:schemeClr val="bg1">
                        <a:lumMod val="95000"/>
                      </a:schemeClr>
                    </a:solidFill>
                  </a:rPr>
                  <a:t>변경 후 일정</a:t>
                </a:r>
              </a:p>
            </p:txBody>
          </p:sp>
          <p:cxnSp>
            <p:nvCxnSpPr>
              <p:cNvPr id="13" name="직선 연결선 12">
                <a:extLst>
                  <a:ext uri="{FF2B5EF4-FFF2-40B4-BE49-F238E27FC236}">
                    <a16:creationId xmlns:a16="http://schemas.microsoft.com/office/drawing/2014/main" id="{DC1DC8E5-507C-418D-A205-60FF6F29070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860" y="810888"/>
                <a:ext cx="569315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DEE115AC-EE38-4431-9313-C9ACBD312CF0}"/>
                </a:ext>
              </a:extLst>
            </p:cNvPr>
            <p:cNvSpPr/>
            <p:nvPr/>
          </p:nvSpPr>
          <p:spPr>
            <a:xfrm>
              <a:off x="2634552" y="1571026"/>
              <a:ext cx="125822" cy="215660"/>
            </a:xfrm>
            <a:prstGeom prst="rect">
              <a:avLst/>
            </a:prstGeom>
            <a:solidFill>
              <a:srgbClr val="9966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C000"/>
                </a:solidFill>
              </a:endParaRPr>
            </a:p>
          </p:txBody>
        </p:sp>
      </p:grpSp>
      <p:pic>
        <p:nvPicPr>
          <p:cNvPr id="19" name="그림 18">
            <a:extLst>
              <a:ext uri="{FF2B5EF4-FFF2-40B4-BE49-F238E27FC236}">
                <a16:creationId xmlns:a16="http://schemas.microsoft.com/office/drawing/2014/main" id="{912F3FF3-803E-4416-9ED0-552D148E61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2830" y="938284"/>
            <a:ext cx="1876425" cy="81915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B6CBE49-4B1D-D5E0-04D1-D78536B37F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744" y="1957716"/>
            <a:ext cx="9432611" cy="4244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654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6229F2E7-8A12-41AE-A3C5-CCBD7BED3E17}"/>
              </a:ext>
            </a:extLst>
          </p:cNvPr>
          <p:cNvGrpSpPr/>
          <p:nvPr/>
        </p:nvGrpSpPr>
        <p:grpSpPr>
          <a:xfrm>
            <a:off x="517860" y="476275"/>
            <a:ext cx="5379315" cy="584775"/>
            <a:chOff x="517860" y="476275"/>
            <a:chExt cx="5379315" cy="58477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7DB2B27-36C5-437A-9546-ED14C2A4D027}"/>
                </a:ext>
              </a:extLst>
            </p:cNvPr>
            <p:cNvSpPr txBox="1"/>
            <p:nvPr/>
          </p:nvSpPr>
          <p:spPr>
            <a:xfrm>
              <a:off x="621372" y="476275"/>
              <a:ext cx="293541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b="1" dirty="0">
                  <a:solidFill>
                    <a:schemeClr val="bg1">
                      <a:lumMod val="95000"/>
                    </a:schemeClr>
                  </a:solidFill>
                </a:rPr>
                <a:t>향후 개발 일정</a:t>
              </a: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5406DBC-A315-4171-BAD2-AF1888E1DB72}"/>
                </a:ext>
              </a:extLst>
            </p:cNvPr>
            <p:cNvSpPr/>
            <p:nvPr/>
          </p:nvSpPr>
          <p:spPr>
            <a:xfrm>
              <a:off x="517860" y="634948"/>
              <a:ext cx="185807" cy="336435"/>
            </a:xfrm>
            <a:prstGeom prst="rect">
              <a:avLst/>
            </a:prstGeom>
            <a:solidFill>
              <a:srgbClr val="66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FFC000"/>
                </a:solidFill>
              </a:endParaRP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93744880-4EAD-43E7-8F84-B7E67FAB5018}"/>
                </a:ext>
              </a:extLst>
            </p:cNvPr>
            <p:cNvCxnSpPr>
              <a:cxnSpLocks/>
            </p:cNvCxnSpPr>
            <p:nvPr/>
          </p:nvCxnSpPr>
          <p:spPr>
            <a:xfrm>
              <a:off x="517860" y="1009294"/>
              <a:ext cx="5379315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778996A-3BB5-43EA-9ACE-9AFF2C4759EB}"/>
              </a:ext>
            </a:extLst>
          </p:cNvPr>
          <p:cNvSpPr/>
          <p:nvPr/>
        </p:nvSpPr>
        <p:spPr>
          <a:xfrm>
            <a:off x="543737" y="1374191"/>
            <a:ext cx="10963900" cy="4637157"/>
          </a:xfrm>
          <a:prstGeom prst="rect">
            <a:avLst/>
          </a:prstGeom>
          <a:solidFill>
            <a:schemeClr val="bg2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L 도형 10">
            <a:extLst>
              <a:ext uri="{FF2B5EF4-FFF2-40B4-BE49-F238E27FC236}">
                <a16:creationId xmlns:a16="http://schemas.microsoft.com/office/drawing/2014/main" id="{181CAC99-96F0-4C88-8AD5-FAC08AADE3F2}"/>
              </a:ext>
            </a:extLst>
          </p:cNvPr>
          <p:cNvSpPr/>
          <p:nvPr/>
        </p:nvSpPr>
        <p:spPr>
          <a:xfrm rot="5400000">
            <a:off x="403472" y="1244555"/>
            <a:ext cx="781389" cy="781389"/>
          </a:xfrm>
          <a:prstGeom prst="corner">
            <a:avLst>
              <a:gd name="adj1" fmla="val 14952"/>
              <a:gd name="adj2" fmla="val 14030"/>
            </a:avLst>
          </a:prstGeom>
          <a:noFill/>
          <a:ln>
            <a:solidFill>
              <a:schemeClr val="accent4">
                <a:lumMod val="40000"/>
                <a:lumOff val="60000"/>
              </a:schemeClr>
            </a:solidFill>
          </a:ln>
          <a:effectLst>
            <a:glow rad="139700">
              <a:schemeClr val="accent4">
                <a:lumMod val="40000"/>
                <a:lumOff val="60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L 도형 11">
            <a:extLst>
              <a:ext uri="{FF2B5EF4-FFF2-40B4-BE49-F238E27FC236}">
                <a16:creationId xmlns:a16="http://schemas.microsoft.com/office/drawing/2014/main" id="{C01A896E-2B71-49ED-B59A-222EA801BCB2}"/>
              </a:ext>
            </a:extLst>
          </p:cNvPr>
          <p:cNvSpPr/>
          <p:nvPr/>
        </p:nvSpPr>
        <p:spPr>
          <a:xfrm>
            <a:off x="425653" y="5350731"/>
            <a:ext cx="781389" cy="781389"/>
          </a:xfrm>
          <a:prstGeom prst="corner">
            <a:avLst>
              <a:gd name="adj1" fmla="val 14952"/>
              <a:gd name="adj2" fmla="val 14030"/>
            </a:avLst>
          </a:prstGeom>
          <a:noFill/>
          <a:ln>
            <a:solidFill>
              <a:schemeClr val="accent4">
                <a:lumMod val="40000"/>
                <a:lumOff val="60000"/>
              </a:schemeClr>
            </a:solidFill>
          </a:ln>
          <a:effectLst>
            <a:glow rad="139700">
              <a:schemeClr val="accent4">
                <a:lumMod val="40000"/>
                <a:lumOff val="60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L 도형 12">
            <a:extLst>
              <a:ext uri="{FF2B5EF4-FFF2-40B4-BE49-F238E27FC236}">
                <a16:creationId xmlns:a16="http://schemas.microsoft.com/office/drawing/2014/main" id="{934EC68D-4987-437D-BD34-A43E5878A099}"/>
              </a:ext>
            </a:extLst>
          </p:cNvPr>
          <p:cNvSpPr/>
          <p:nvPr/>
        </p:nvSpPr>
        <p:spPr>
          <a:xfrm rot="10800000">
            <a:off x="10818440" y="1264068"/>
            <a:ext cx="781389" cy="781389"/>
          </a:xfrm>
          <a:prstGeom prst="corner">
            <a:avLst>
              <a:gd name="adj1" fmla="val 14952"/>
              <a:gd name="adj2" fmla="val 14030"/>
            </a:avLst>
          </a:prstGeom>
          <a:noFill/>
          <a:ln>
            <a:solidFill>
              <a:schemeClr val="accent4">
                <a:lumMod val="40000"/>
                <a:lumOff val="60000"/>
              </a:schemeClr>
            </a:solidFill>
          </a:ln>
          <a:effectLst>
            <a:glow rad="139700">
              <a:schemeClr val="accent4">
                <a:lumMod val="40000"/>
                <a:lumOff val="60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L 도형 13">
            <a:extLst>
              <a:ext uri="{FF2B5EF4-FFF2-40B4-BE49-F238E27FC236}">
                <a16:creationId xmlns:a16="http://schemas.microsoft.com/office/drawing/2014/main" id="{FB923F80-9B54-4800-B627-897ED556ECD9}"/>
              </a:ext>
            </a:extLst>
          </p:cNvPr>
          <p:cNvSpPr/>
          <p:nvPr/>
        </p:nvSpPr>
        <p:spPr>
          <a:xfrm rot="16200000">
            <a:off x="10817319" y="5350730"/>
            <a:ext cx="781389" cy="781389"/>
          </a:xfrm>
          <a:prstGeom prst="corner">
            <a:avLst>
              <a:gd name="adj1" fmla="val 14952"/>
              <a:gd name="adj2" fmla="val 14030"/>
            </a:avLst>
          </a:prstGeom>
          <a:noFill/>
          <a:ln>
            <a:solidFill>
              <a:schemeClr val="accent4">
                <a:lumMod val="40000"/>
                <a:lumOff val="60000"/>
              </a:schemeClr>
            </a:solidFill>
          </a:ln>
          <a:effectLst>
            <a:glow rad="139700">
              <a:schemeClr val="accent4">
                <a:lumMod val="40000"/>
                <a:lumOff val="60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680850B0-5089-4731-8A93-04674B1BFE24}"/>
              </a:ext>
            </a:extLst>
          </p:cNvPr>
          <p:cNvGrpSpPr/>
          <p:nvPr/>
        </p:nvGrpSpPr>
        <p:grpSpPr>
          <a:xfrm>
            <a:off x="709890" y="1537552"/>
            <a:ext cx="5622935" cy="788566"/>
            <a:chOff x="709890" y="1537552"/>
            <a:chExt cx="5622935" cy="788566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149E670E-B039-437A-B899-C3820FE3AF89}"/>
                </a:ext>
              </a:extLst>
            </p:cNvPr>
            <p:cNvSpPr/>
            <p:nvPr/>
          </p:nvSpPr>
          <p:spPr>
            <a:xfrm>
              <a:off x="709890" y="1652501"/>
              <a:ext cx="125822" cy="215660"/>
            </a:xfrm>
            <a:prstGeom prst="rect">
              <a:avLst/>
            </a:prstGeom>
            <a:solidFill>
              <a:srgbClr val="66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C000"/>
                </a:solidFill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364D895-65A0-4AC6-A6E0-075988EAC094}"/>
                </a:ext>
              </a:extLst>
            </p:cNvPr>
            <p:cNvSpPr txBox="1"/>
            <p:nvPr/>
          </p:nvSpPr>
          <p:spPr>
            <a:xfrm>
              <a:off x="772801" y="1537552"/>
              <a:ext cx="276229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>
                  <a:solidFill>
                    <a:schemeClr val="bg1"/>
                  </a:solidFill>
                </a:rPr>
                <a:t>게임 아이템 추가 제작</a:t>
              </a:r>
              <a:endParaRPr lang="en-US" altLang="ko-KR" sz="2000" b="1" dirty="0">
                <a:solidFill>
                  <a:schemeClr val="bg1"/>
                </a:solidFill>
              </a:endParaRPr>
            </a:p>
          </p:txBody>
        </p: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096905F7-3045-49E8-8FB6-E2DF606B3190}"/>
                </a:ext>
              </a:extLst>
            </p:cNvPr>
            <p:cNvCxnSpPr>
              <a:cxnSpLocks/>
            </p:cNvCxnSpPr>
            <p:nvPr/>
          </p:nvCxnSpPr>
          <p:spPr>
            <a:xfrm>
              <a:off x="716685" y="1912473"/>
              <a:ext cx="4873232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BFCC4F8-2292-49DD-B814-32CE4B8A8054}"/>
                </a:ext>
              </a:extLst>
            </p:cNvPr>
            <p:cNvSpPr txBox="1"/>
            <p:nvPr/>
          </p:nvSpPr>
          <p:spPr>
            <a:xfrm>
              <a:off x="922370" y="1956786"/>
              <a:ext cx="54104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ko-KR" altLang="en-US" b="1" dirty="0">
                  <a:solidFill>
                    <a:schemeClr val="bg1"/>
                  </a:solidFill>
                </a:rPr>
                <a:t>아이템 종류당 최소 한 개의 아이템을 제작한다</a:t>
              </a:r>
              <a:r>
                <a:rPr lang="en-US" altLang="ko-KR" b="1" dirty="0">
                  <a:solidFill>
                    <a:schemeClr val="bg1"/>
                  </a:solidFill>
                </a:rPr>
                <a:t>.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39F27B2-0B0B-45F4-9D29-8A6B6C544868}"/>
              </a:ext>
            </a:extLst>
          </p:cNvPr>
          <p:cNvGrpSpPr/>
          <p:nvPr/>
        </p:nvGrpSpPr>
        <p:grpSpPr>
          <a:xfrm>
            <a:off x="703667" y="2385738"/>
            <a:ext cx="6648857" cy="1065565"/>
            <a:chOff x="709890" y="2370430"/>
            <a:chExt cx="6648857" cy="1065565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AA0C2DD8-3BD2-40EA-8F8E-11E505FFBEFE}"/>
                </a:ext>
              </a:extLst>
            </p:cNvPr>
            <p:cNvSpPr/>
            <p:nvPr/>
          </p:nvSpPr>
          <p:spPr>
            <a:xfrm>
              <a:off x="709890" y="2485379"/>
              <a:ext cx="125822" cy="215660"/>
            </a:xfrm>
            <a:prstGeom prst="rect">
              <a:avLst/>
            </a:prstGeom>
            <a:solidFill>
              <a:srgbClr val="66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FFC000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6760FC1-6342-4558-A38D-9AF7E2F7ED18}"/>
                </a:ext>
              </a:extLst>
            </p:cNvPr>
            <p:cNvSpPr txBox="1"/>
            <p:nvPr/>
          </p:nvSpPr>
          <p:spPr>
            <a:xfrm>
              <a:off x="772801" y="2370430"/>
              <a:ext cx="250581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>
                  <a:solidFill>
                    <a:schemeClr val="bg1"/>
                  </a:solidFill>
                </a:rPr>
                <a:t>게임 내 컨텐츠 추가</a:t>
              </a:r>
              <a:endParaRPr lang="en-US" altLang="ko-KR" sz="2000" b="1" dirty="0">
                <a:solidFill>
                  <a:schemeClr val="bg1"/>
                </a:solidFill>
              </a:endParaRPr>
            </a:p>
          </p:txBody>
        </p: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A7ADFF6D-557A-442F-89D0-AB6E4556DDE3}"/>
                </a:ext>
              </a:extLst>
            </p:cNvPr>
            <p:cNvCxnSpPr>
              <a:cxnSpLocks/>
            </p:cNvCxnSpPr>
            <p:nvPr/>
          </p:nvCxnSpPr>
          <p:spPr>
            <a:xfrm>
              <a:off x="716685" y="2745351"/>
              <a:ext cx="4873232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8D6D248-1783-43B1-A7AE-BF1D567DF50A}"/>
                </a:ext>
              </a:extLst>
            </p:cNvPr>
            <p:cNvSpPr txBox="1"/>
            <p:nvPr/>
          </p:nvSpPr>
          <p:spPr>
            <a:xfrm>
              <a:off x="922370" y="2789664"/>
              <a:ext cx="643637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ko-KR" altLang="en-US" b="1" dirty="0">
                  <a:solidFill>
                    <a:schemeClr val="bg1"/>
                  </a:solidFill>
                </a:rPr>
                <a:t>캐릭터 해금 컨텐츠 혹은 커스텀 아이템 해금 컨텐츠 추가</a:t>
              </a:r>
              <a:endParaRPr lang="en-US" altLang="ko-KR" b="1" dirty="0">
                <a:solidFill>
                  <a:schemeClr val="bg1"/>
                </a:solidFill>
              </a:endParaRPr>
            </a:p>
            <a:p>
              <a:pPr marL="285750" indent="-285750">
                <a:buFontTx/>
                <a:buChar char="-"/>
              </a:pPr>
              <a:r>
                <a:rPr lang="ko-KR" altLang="en-US" b="1" dirty="0">
                  <a:solidFill>
                    <a:schemeClr val="bg1"/>
                  </a:solidFill>
                </a:rPr>
                <a:t>새로운 게임 모드</a:t>
              </a:r>
              <a:r>
                <a:rPr lang="en-US" altLang="ko-KR" b="1" dirty="0">
                  <a:solidFill>
                    <a:schemeClr val="bg1"/>
                  </a:solidFill>
                </a:rPr>
                <a:t>( EX </a:t>
              </a:r>
              <a:r>
                <a:rPr lang="ko-KR" altLang="en-US" b="1" dirty="0" err="1">
                  <a:solidFill>
                    <a:schemeClr val="bg1"/>
                  </a:solidFill>
                </a:rPr>
                <a:t>데스매치</a:t>
              </a:r>
              <a:r>
                <a:rPr lang="en-US" altLang="ko-KR" b="1" dirty="0">
                  <a:solidFill>
                    <a:schemeClr val="bg1"/>
                  </a:solidFill>
                </a:rPr>
                <a:t>, </a:t>
              </a:r>
              <a:r>
                <a:rPr lang="ko-KR" altLang="en-US" b="1" dirty="0">
                  <a:solidFill>
                    <a:schemeClr val="bg1"/>
                  </a:solidFill>
                </a:rPr>
                <a:t>무한 건물 치기</a:t>
              </a:r>
              <a:r>
                <a:rPr lang="en-US" altLang="ko-KR" b="1" dirty="0">
                  <a:solidFill>
                    <a:schemeClr val="bg1"/>
                  </a:solidFill>
                </a:rPr>
                <a:t>)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C8D4416-213E-4AAD-9186-8C6F659E0A31}"/>
              </a:ext>
            </a:extLst>
          </p:cNvPr>
          <p:cNvGrpSpPr/>
          <p:nvPr/>
        </p:nvGrpSpPr>
        <p:grpSpPr>
          <a:xfrm>
            <a:off x="703667" y="3510923"/>
            <a:ext cx="10335764" cy="788566"/>
            <a:chOff x="737277" y="3778403"/>
            <a:chExt cx="10335764" cy="788566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B681BE67-615A-4074-AFDA-694E00169F71}"/>
                </a:ext>
              </a:extLst>
            </p:cNvPr>
            <p:cNvSpPr/>
            <p:nvPr/>
          </p:nvSpPr>
          <p:spPr>
            <a:xfrm>
              <a:off x="737277" y="3893352"/>
              <a:ext cx="125822" cy="215660"/>
            </a:xfrm>
            <a:prstGeom prst="rect">
              <a:avLst/>
            </a:prstGeom>
            <a:solidFill>
              <a:srgbClr val="66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C000"/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2D34005-8BF8-4DE9-9055-D17490F8CCF0}"/>
                </a:ext>
              </a:extLst>
            </p:cNvPr>
            <p:cNvSpPr txBox="1"/>
            <p:nvPr/>
          </p:nvSpPr>
          <p:spPr>
            <a:xfrm>
              <a:off x="800188" y="3778403"/>
              <a:ext cx="267252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 err="1">
                  <a:solidFill>
                    <a:schemeClr val="bg1"/>
                  </a:solidFill>
                </a:rPr>
                <a:t>메쉬</a:t>
              </a:r>
              <a:r>
                <a:rPr lang="ko-KR" altLang="en-US" sz="2000" b="1" dirty="0">
                  <a:solidFill>
                    <a:schemeClr val="bg1"/>
                  </a:solidFill>
                </a:rPr>
                <a:t> </a:t>
              </a:r>
              <a:r>
                <a:rPr lang="ko-KR" altLang="en-US" sz="2000" b="1" dirty="0" err="1">
                  <a:solidFill>
                    <a:schemeClr val="bg1"/>
                  </a:solidFill>
                </a:rPr>
                <a:t>슬라이서</a:t>
              </a:r>
              <a:r>
                <a:rPr lang="ko-KR" altLang="en-US" sz="2000" b="1" dirty="0">
                  <a:solidFill>
                    <a:schemeClr val="bg1"/>
                  </a:solidFill>
                </a:rPr>
                <a:t> 최적화</a:t>
              </a:r>
              <a:endParaRPr lang="en-US" altLang="ko-KR" sz="2000" b="1" dirty="0">
                <a:solidFill>
                  <a:schemeClr val="bg1"/>
                </a:solidFill>
              </a:endParaRPr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F240DEE9-F6BB-4D4C-A2C9-EC5C2D9CCF34}"/>
                </a:ext>
              </a:extLst>
            </p:cNvPr>
            <p:cNvCxnSpPr>
              <a:cxnSpLocks/>
            </p:cNvCxnSpPr>
            <p:nvPr/>
          </p:nvCxnSpPr>
          <p:spPr>
            <a:xfrm>
              <a:off x="744072" y="4153324"/>
              <a:ext cx="4873232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360801F-A578-4D31-9C23-AAB628AE3234}"/>
                </a:ext>
              </a:extLst>
            </p:cNvPr>
            <p:cNvSpPr txBox="1"/>
            <p:nvPr/>
          </p:nvSpPr>
          <p:spPr>
            <a:xfrm>
              <a:off x="949757" y="4197637"/>
              <a:ext cx="101232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ko-KR" altLang="en-US" b="1" dirty="0">
                  <a:solidFill>
                    <a:schemeClr val="bg1"/>
                  </a:solidFill>
                </a:rPr>
                <a:t>실시간으로 자르는 기술이다 보니 상당한 리소스를 잡아먹어 </a:t>
              </a:r>
              <a:r>
                <a:rPr lang="ko-KR" altLang="en-US" b="1" dirty="0" err="1">
                  <a:solidFill>
                    <a:schemeClr val="bg1"/>
                  </a:solidFill>
                </a:rPr>
                <a:t>렉을</a:t>
              </a:r>
              <a:r>
                <a:rPr lang="ko-KR" altLang="en-US" b="1" dirty="0">
                  <a:solidFill>
                    <a:schemeClr val="bg1"/>
                  </a:solidFill>
                </a:rPr>
                <a:t> 유발한여 최적화를 해야함</a:t>
              </a:r>
              <a:endParaRPr lang="en-US" altLang="ko-KR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33DBAE14-893F-4834-8D72-1EA53D4D6F05}"/>
              </a:ext>
            </a:extLst>
          </p:cNvPr>
          <p:cNvGrpSpPr/>
          <p:nvPr/>
        </p:nvGrpSpPr>
        <p:grpSpPr>
          <a:xfrm>
            <a:off x="720667" y="4359110"/>
            <a:ext cx="6786716" cy="788566"/>
            <a:chOff x="737277" y="3778403"/>
            <a:chExt cx="6786716" cy="788566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E5901F92-2124-4198-84EA-8B1E00501A90}"/>
                </a:ext>
              </a:extLst>
            </p:cNvPr>
            <p:cNvSpPr/>
            <p:nvPr/>
          </p:nvSpPr>
          <p:spPr>
            <a:xfrm>
              <a:off x="737277" y="3893352"/>
              <a:ext cx="125822" cy="215660"/>
            </a:xfrm>
            <a:prstGeom prst="rect">
              <a:avLst/>
            </a:prstGeom>
            <a:solidFill>
              <a:srgbClr val="66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C000"/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06CEDE9-9A39-41DB-A328-F21284BE9A18}"/>
                </a:ext>
              </a:extLst>
            </p:cNvPr>
            <p:cNvSpPr txBox="1"/>
            <p:nvPr/>
          </p:nvSpPr>
          <p:spPr>
            <a:xfrm>
              <a:off x="800188" y="3778403"/>
              <a:ext cx="251703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bg1"/>
                  </a:solidFill>
                </a:rPr>
                <a:t>UI </a:t>
              </a:r>
              <a:r>
                <a:rPr lang="ko-KR" altLang="en-US" sz="2000" b="1" dirty="0">
                  <a:solidFill>
                    <a:schemeClr val="bg1"/>
                  </a:solidFill>
                </a:rPr>
                <a:t>이펙트 추가 제작</a:t>
              </a:r>
              <a:endParaRPr lang="en-US" altLang="ko-KR" sz="2000" b="1" dirty="0">
                <a:solidFill>
                  <a:schemeClr val="bg1"/>
                </a:solidFill>
              </a:endParaRPr>
            </a:p>
          </p:txBody>
        </p: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0C2AF7F0-9A24-4E4A-8237-CCAE2A974D68}"/>
                </a:ext>
              </a:extLst>
            </p:cNvPr>
            <p:cNvCxnSpPr>
              <a:cxnSpLocks/>
            </p:cNvCxnSpPr>
            <p:nvPr/>
          </p:nvCxnSpPr>
          <p:spPr>
            <a:xfrm>
              <a:off x="744072" y="4153324"/>
              <a:ext cx="4873232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B738E21-E509-4F30-87DD-FE029ADD0A17}"/>
                </a:ext>
              </a:extLst>
            </p:cNvPr>
            <p:cNvSpPr txBox="1"/>
            <p:nvPr/>
          </p:nvSpPr>
          <p:spPr>
            <a:xfrm>
              <a:off x="949757" y="4197637"/>
              <a:ext cx="65742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en-US" altLang="ko-KR" b="1" dirty="0">
                  <a:solidFill>
                    <a:schemeClr val="bg1"/>
                  </a:solidFill>
                </a:rPr>
                <a:t>UI</a:t>
              </a:r>
              <a:r>
                <a:rPr lang="ko-KR" altLang="en-US" b="1" dirty="0">
                  <a:solidFill>
                    <a:schemeClr val="bg1"/>
                  </a:solidFill>
                </a:rPr>
                <a:t>를 누르거나 선택하였을 시 나타나는 이펙트를 제작한다</a:t>
              </a:r>
              <a:r>
                <a:rPr lang="en-US" altLang="ko-KR" b="1" dirty="0">
                  <a:solidFill>
                    <a:schemeClr val="bg1"/>
                  </a:solidFill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378615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8ECD92E1-E838-49AE-B608-3E8F0BBCCAA8}"/>
              </a:ext>
            </a:extLst>
          </p:cNvPr>
          <p:cNvGrpSpPr/>
          <p:nvPr/>
        </p:nvGrpSpPr>
        <p:grpSpPr>
          <a:xfrm>
            <a:off x="517860" y="476275"/>
            <a:ext cx="5379315" cy="584775"/>
            <a:chOff x="517860" y="476275"/>
            <a:chExt cx="5379315" cy="584775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E7F5794-A280-4AB1-8F5A-F1583C6ADE7E}"/>
                </a:ext>
              </a:extLst>
            </p:cNvPr>
            <p:cNvSpPr txBox="1"/>
            <p:nvPr/>
          </p:nvSpPr>
          <p:spPr>
            <a:xfrm>
              <a:off x="621372" y="476275"/>
              <a:ext cx="239200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1">
                      <a:lumMod val="95000"/>
                    </a:schemeClr>
                  </a:solidFill>
                </a:rPr>
                <a:t>DEMO </a:t>
              </a:r>
              <a:r>
                <a:rPr lang="ko-KR" altLang="en-US" sz="3200" b="1" dirty="0">
                  <a:solidFill>
                    <a:schemeClr val="bg1">
                      <a:lumMod val="95000"/>
                    </a:schemeClr>
                  </a:solidFill>
                </a:rPr>
                <a:t>시연</a:t>
              </a: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FC4E686A-E753-47FA-87AF-2AB33EA7D035}"/>
                </a:ext>
              </a:extLst>
            </p:cNvPr>
            <p:cNvSpPr/>
            <p:nvPr/>
          </p:nvSpPr>
          <p:spPr>
            <a:xfrm>
              <a:off x="517860" y="634948"/>
              <a:ext cx="185807" cy="336435"/>
            </a:xfrm>
            <a:prstGeom prst="rect">
              <a:avLst/>
            </a:prstGeom>
            <a:solidFill>
              <a:srgbClr val="FF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FFC000"/>
                </a:solidFill>
              </a:endParaRPr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00C8D15D-9D21-44FA-A793-5B0E24EED788}"/>
                </a:ext>
              </a:extLst>
            </p:cNvPr>
            <p:cNvCxnSpPr>
              <a:cxnSpLocks/>
            </p:cNvCxnSpPr>
            <p:nvPr/>
          </p:nvCxnSpPr>
          <p:spPr>
            <a:xfrm>
              <a:off x="517860" y="1009294"/>
              <a:ext cx="5379315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026994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0BD779E-9533-4EDD-9F76-74AAF7B8A6BC}"/>
              </a:ext>
            </a:extLst>
          </p:cNvPr>
          <p:cNvSpPr txBox="1"/>
          <p:nvPr/>
        </p:nvSpPr>
        <p:spPr>
          <a:xfrm>
            <a:off x="474722" y="784419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  <a:effectLst>
                  <a:glow rad="228600">
                    <a:srgbClr val="FF0000">
                      <a:alpha val="40000"/>
                    </a:srgbClr>
                  </a:glow>
                </a:effectLst>
              </a:rPr>
              <a:t>목차</a:t>
            </a: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F1858C0C-978D-4849-AF0F-0A43812CE748}"/>
              </a:ext>
            </a:extLst>
          </p:cNvPr>
          <p:cNvGrpSpPr/>
          <p:nvPr/>
        </p:nvGrpSpPr>
        <p:grpSpPr>
          <a:xfrm>
            <a:off x="1838943" y="2227448"/>
            <a:ext cx="8520028" cy="2403104"/>
            <a:chOff x="832928" y="1474481"/>
            <a:chExt cx="8520028" cy="2403104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47ED785-400A-4576-B970-3E70C66C7719}"/>
                </a:ext>
              </a:extLst>
            </p:cNvPr>
            <p:cNvSpPr txBox="1"/>
            <p:nvPr/>
          </p:nvSpPr>
          <p:spPr>
            <a:xfrm>
              <a:off x="832928" y="1474481"/>
              <a:ext cx="116730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glow rad="152400">
                      <a:schemeClr val="accent1">
                        <a:satMod val="175000"/>
                        <a:alpha val="70000"/>
                      </a:schemeClr>
                    </a:glow>
                  </a:effectLst>
                </a:rPr>
                <a:t>1. </a:t>
              </a:r>
              <a:r>
                <a:rPr lang="ko-KR" altLang="en-US" sz="2400" b="1" dirty="0"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glow rad="152400">
                      <a:schemeClr val="accent1">
                        <a:satMod val="175000"/>
                        <a:alpha val="70000"/>
                      </a:schemeClr>
                    </a:glow>
                  </a:effectLst>
                </a:rPr>
                <a:t>개요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2EBAEE3-D34B-46D8-B3F1-731D2D8BB57B}"/>
                </a:ext>
              </a:extLst>
            </p:cNvPr>
            <p:cNvSpPr txBox="1"/>
            <p:nvPr/>
          </p:nvSpPr>
          <p:spPr>
            <a:xfrm>
              <a:off x="832928" y="2121627"/>
              <a:ext cx="1475084" cy="461665"/>
            </a:xfrm>
            <a:prstGeom prst="rect">
              <a:avLst/>
            </a:prstGeom>
            <a:noFill/>
            <a:effectLst>
              <a:glow rad="228600">
                <a:schemeClr val="accent6">
                  <a:satMod val="175000"/>
                  <a:alpha val="40000"/>
                </a:schemeClr>
              </a:glow>
            </a:effectLst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>
                  <a:solidFill>
                    <a:schemeClr val="accent2">
                      <a:lumMod val="40000"/>
                      <a:lumOff val="60000"/>
                    </a:schemeClr>
                  </a:solidFill>
                  <a:effectLst>
                    <a:glow rad="139700">
                      <a:schemeClr val="accent2">
                        <a:satMod val="175000"/>
                        <a:alpha val="40000"/>
                      </a:schemeClr>
                    </a:glow>
                  </a:effectLst>
                </a:rPr>
                <a:t>2. </a:t>
              </a:r>
              <a:r>
                <a:rPr lang="ko-KR" altLang="en-US" sz="2400" b="1" dirty="0">
                  <a:solidFill>
                    <a:schemeClr val="accent2">
                      <a:lumMod val="40000"/>
                      <a:lumOff val="60000"/>
                    </a:schemeClr>
                  </a:solidFill>
                  <a:effectLst>
                    <a:glow rad="139700">
                      <a:schemeClr val="accent2">
                        <a:satMod val="175000"/>
                        <a:alpha val="40000"/>
                      </a:schemeClr>
                    </a:glow>
                  </a:effectLst>
                </a:rPr>
                <a:t>조작법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D5932F6-3A01-49F6-9BCC-F9E484E87E64}"/>
                </a:ext>
              </a:extLst>
            </p:cNvPr>
            <p:cNvSpPr txBox="1"/>
            <p:nvPr/>
          </p:nvSpPr>
          <p:spPr>
            <a:xfrm>
              <a:off x="832928" y="2768773"/>
              <a:ext cx="426430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>
                  <a:solidFill>
                    <a:schemeClr val="accent4">
                      <a:lumMod val="40000"/>
                      <a:lumOff val="60000"/>
                    </a:schemeClr>
                  </a:solidFill>
                  <a:effectLst>
                    <a:glow rad="139700">
                      <a:schemeClr val="accent4">
                        <a:satMod val="175000"/>
                        <a:alpha val="40000"/>
                      </a:schemeClr>
                    </a:glow>
                  </a:effectLst>
                </a:rPr>
                <a:t>3. </a:t>
              </a:r>
              <a:r>
                <a:rPr lang="ko-KR" altLang="en-US" sz="2400" b="1" dirty="0">
                  <a:solidFill>
                    <a:schemeClr val="accent4">
                      <a:lumMod val="40000"/>
                      <a:lumOff val="60000"/>
                    </a:schemeClr>
                  </a:solidFill>
                  <a:effectLst>
                    <a:glow rad="139700">
                      <a:schemeClr val="accent4">
                        <a:satMod val="175000"/>
                        <a:alpha val="40000"/>
                      </a:schemeClr>
                    </a:glow>
                  </a:effectLst>
                </a:rPr>
                <a:t>기술요소와 중점 연구 분야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57D1D10-46B0-49ED-BC47-0D23AFD355A7}"/>
                </a:ext>
              </a:extLst>
            </p:cNvPr>
            <p:cNvSpPr txBox="1"/>
            <p:nvPr/>
          </p:nvSpPr>
          <p:spPr>
            <a:xfrm>
              <a:off x="832928" y="3415919"/>
              <a:ext cx="178286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effectLst>
                    <a:glow rad="139700">
                      <a:schemeClr val="accent6">
                        <a:satMod val="175000"/>
                        <a:alpha val="40000"/>
                      </a:schemeClr>
                    </a:glow>
                  </a:effectLst>
                </a:rPr>
                <a:t>4. </a:t>
              </a:r>
              <a:r>
                <a:rPr lang="ko-KR" altLang="en-US" sz="2400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effectLst>
                    <a:glow rad="139700">
                      <a:schemeClr val="accent6">
                        <a:satMod val="175000"/>
                        <a:alpha val="40000"/>
                      </a:schemeClr>
                    </a:glow>
                  </a:effectLst>
                </a:rPr>
                <a:t>개발내용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D8EBF20-5D40-4D58-B791-53E417A517DB}"/>
                </a:ext>
              </a:extLst>
            </p:cNvPr>
            <p:cNvSpPr txBox="1"/>
            <p:nvPr/>
          </p:nvSpPr>
          <p:spPr>
            <a:xfrm>
              <a:off x="6428758" y="1474481"/>
              <a:ext cx="292419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>
                  <a:solidFill>
                    <a:schemeClr val="bg1">
                      <a:lumMod val="95000"/>
                    </a:schemeClr>
                  </a:solidFill>
                  <a:effectLst>
                    <a:glow rad="139700">
                      <a:schemeClr val="bg1">
                        <a:alpha val="40000"/>
                      </a:schemeClr>
                    </a:glow>
                  </a:effectLst>
                </a:rPr>
                <a:t>5. </a:t>
              </a:r>
              <a:r>
                <a:rPr lang="ko-KR" altLang="en-US" sz="2400" b="1" dirty="0">
                  <a:solidFill>
                    <a:schemeClr val="bg1">
                      <a:lumMod val="95000"/>
                    </a:schemeClr>
                  </a:solidFill>
                  <a:effectLst>
                    <a:glow rad="139700">
                      <a:schemeClr val="bg1">
                        <a:alpha val="40000"/>
                      </a:schemeClr>
                    </a:glow>
                  </a:effectLst>
                </a:rPr>
                <a:t>문제점 및 보완점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E1991DBA-5792-4D3B-8FF9-D5621B46148C}"/>
                </a:ext>
              </a:extLst>
            </p:cNvPr>
            <p:cNvSpPr txBox="1"/>
            <p:nvPr/>
          </p:nvSpPr>
          <p:spPr>
            <a:xfrm>
              <a:off x="6422845" y="2121627"/>
              <a:ext cx="292419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>
                  <a:solidFill>
                    <a:srgbClr val="9966FF"/>
                  </a:solidFill>
                  <a:effectLst>
                    <a:glow rad="139700">
                      <a:srgbClr val="9966FF">
                        <a:alpha val="40000"/>
                      </a:srgbClr>
                    </a:glow>
                  </a:effectLst>
                </a:rPr>
                <a:t>6. </a:t>
              </a:r>
              <a:r>
                <a:rPr lang="ko-KR" altLang="en-US" sz="2400" b="1" dirty="0">
                  <a:solidFill>
                    <a:srgbClr val="9966FF"/>
                  </a:solidFill>
                  <a:effectLst>
                    <a:glow rad="139700">
                      <a:srgbClr val="9966FF">
                        <a:alpha val="40000"/>
                      </a:srgbClr>
                    </a:glow>
                  </a:effectLst>
                </a:rPr>
                <a:t>구성원 역할 분담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0E69BE6-7C1D-464B-9BFD-3691AEE4AFFB}"/>
                </a:ext>
              </a:extLst>
            </p:cNvPr>
            <p:cNvSpPr txBox="1"/>
            <p:nvPr/>
          </p:nvSpPr>
          <p:spPr>
            <a:xfrm>
              <a:off x="6422845" y="2768773"/>
              <a:ext cx="250741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>
                  <a:solidFill>
                    <a:srgbClr val="66FFFF"/>
                  </a:solidFill>
                  <a:effectLst>
                    <a:glow rad="139700">
                      <a:srgbClr val="33CCCC">
                        <a:alpha val="40000"/>
                      </a:srgbClr>
                    </a:glow>
                  </a:effectLst>
                </a:rPr>
                <a:t>7. </a:t>
              </a:r>
              <a:r>
                <a:rPr lang="ko-KR" altLang="en-US" sz="2400" b="1" dirty="0">
                  <a:solidFill>
                    <a:srgbClr val="66FFFF"/>
                  </a:solidFill>
                  <a:effectLst>
                    <a:glow rad="139700">
                      <a:srgbClr val="33CCCC">
                        <a:alpha val="40000"/>
                      </a:srgbClr>
                    </a:glow>
                  </a:effectLst>
                </a:rPr>
                <a:t>향후 개발일정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4433E022-D51A-48AF-9F1A-B903A6F875E3}"/>
                </a:ext>
              </a:extLst>
            </p:cNvPr>
            <p:cNvSpPr txBox="1"/>
            <p:nvPr/>
          </p:nvSpPr>
          <p:spPr>
            <a:xfrm>
              <a:off x="6422845" y="3415920"/>
              <a:ext cx="20970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>
                  <a:solidFill>
                    <a:srgbClr val="FF66FF"/>
                  </a:solidFill>
                  <a:effectLst>
                    <a:glow rad="139700">
                      <a:srgbClr val="FF00FF">
                        <a:alpha val="40000"/>
                      </a:srgbClr>
                    </a:glow>
                  </a:effectLst>
                </a:rPr>
                <a:t>8. DEMO</a:t>
              </a:r>
              <a:r>
                <a:rPr lang="ko-KR" altLang="en-US" sz="2400" b="1" dirty="0">
                  <a:solidFill>
                    <a:srgbClr val="FF66FF"/>
                  </a:solidFill>
                  <a:effectLst>
                    <a:glow rad="139700">
                      <a:srgbClr val="FF00FF">
                        <a:alpha val="40000"/>
                      </a:srgbClr>
                    </a:glow>
                  </a:effectLst>
                </a:rPr>
                <a:t>시연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137045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0BD779E-9533-4EDD-9F76-74AAF7B8A6BC}"/>
              </a:ext>
            </a:extLst>
          </p:cNvPr>
          <p:cNvSpPr txBox="1"/>
          <p:nvPr/>
        </p:nvSpPr>
        <p:spPr>
          <a:xfrm>
            <a:off x="621372" y="476275"/>
            <a:ext cx="19704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bg1">
                    <a:lumMod val="95000"/>
                  </a:schemeClr>
                </a:solidFill>
              </a:rPr>
              <a:t>게임 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C41AAB4-1DE7-4FA4-98D8-21E2056FC654}"/>
              </a:ext>
            </a:extLst>
          </p:cNvPr>
          <p:cNvSpPr/>
          <p:nvPr/>
        </p:nvSpPr>
        <p:spPr>
          <a:xfrm>
            <a:off x="517860" y="634948"/>
            <a:ext cx="185807" cy="33643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F344066-6804-44E4-8FBB-C9DF46025543}"/>
              </a:ext>
            </a:extLst>
          </p:cNvPr>
          <p:cNvCxnSpPr>
            <a:cxnSpLocks/>
          </p:cNvCxnSpPr>
          <p:nvPr/>
        </p:nvCxnSpPr>
        <p:spPr>
          <a:xfrm>
            <a:off x="517860" y="1009294"/>
            <a:ext cx="269979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>
            <a:extLst>
              <a:ext uri="{FF2B5EF4-FFF2-40B4-BE49-F238E27FC236}">
                <a16:creationId xmlns:a16="http://schemas.microsoft.com/office/drawing/2014/main" id="{76E46C1F-FAB8-477E-A455-24A662697D0B}"/>
              </a:ext>
            </a:extLst>
          </p:cNvPr>
          <p:cNvGrpSpPr/>
          <p:nvPr/>
        </p:nvGrpSpPr>
        <p:grpSpPr>
          <a:xfrm>
            <a:off x="550116" y="1190798"/>
            <a:ext cx="11229015" cy="1579805"/>
            <a:chOff x="550116" y="1139042"/>
            <a:chExt cx="11229015" cy="1579805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F32FE6C2-5914-4B1B-B6A8-5D32846F8281}"/>
                </a:ext>
              </a:extLst>
            </p:cNvPr>
            <p:cNvGrpSpPr/>
            <p:nvPr/>
          </p:nvGrpSpPr>
          <p:grpSpPr>
            <a:xfrm>
              <a:off x="550116" y="1166067"/>
              <a:ext cx="11164556" cy="1552780"/>
              <a:chOff x="550116" y="1159553"/>
              <a:chExt cx="11164556" cy="4111893"/>
            </a:xfrm>
          </p:grpSpPr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CCDF6D00-B9F6-45FF-8D1F-F43EE81613DD}"/>
                  </a:ext>
                </a:extLst>
              </p:cNvPr>
              <p:cNvSpPr/>
              <p:nvPr/>
            </p:nvSpPr>
            <p:spPr>
              <a:xfrm>
                <a:off x="621372" y="1271935"/>
                <a:ext cx="11093300" cy="3844333"/>
              </a:xfrm>
              <a:prstGeom prst="rect">
                <a:avLst/>
              </a:prstGeom>
              <a:solidFill>
                <a:schemeClr val="bg2">
                  <a:lumMod val="75000"/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L 도형 11">
                <a:extLst>
                  <a:ext uri="{FF2B5EF4-FFF2-40B4-BE49-F238E27FC236}">
                    <a16:creationId xmlns:a16="http://schemas.microsoft.com/office/drawing/2014/main" id="{9163D41B-7AC3-4EAE-BF17-5B8D5D60B626}"/>
                  </a:ext>
                </a:extLst>
              </p:cNvPr>
              <p:cNvSpPr/>
              <p:nvPr/>
            </p:nvSpPr>
            <p:spPr>
              <a:xfrm>
                <a:off x="560991" y="4336132"/>
                <a:ext cx="398790" cy="935314"/>
              </a:xfrm>
              <a:prstGeom prst="corner">
                <a:avLst>
                  <a:gd name="adj1" fmla="val 14952"/>
                  <a:gd name="adj2" fmla="val 14030"/>
                </a:avLst>
              </a:prstGeom>
              <a:noFill/>
              <a:ln>
                <a:solidFill>
                  <a:schemeClr val="accent4">
                    <a:lumMod val="40000"/>
                    <a:lumOff val="60000"/>
                  </a:schemeClr>
                </a:solidFill>
              </a:ln>
              <a:effectLst>
                <a:glow rad="139700">
                  <a:schemeClr val="accent4">
                    <a:lumMod val="40000"/>
                    <a:lumOff val="60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L 도형 12">
                <a:extLst>
                  <a:ext uri="{FF2B5EF4-FFF2-40B4-BE49-F238E27FC236}">
                    <a16:creationId xmlns:a16="http://schemas.microsoft.com/office/drawing/2014/main" id="{10A446FD-0E93-480B-BA87-B394BFDB8A29}"/>
                  </a:ext>
                </a:extLst>
              </p:cNvPr>
              <p:cNvSpPr/>
              <p:nvPr/>
            </p:nvSpPr>
            <p:spPr>
              <a:xfrm rot="5400000">
                <a:off x="281854" y="1427815"/>
                <a:ext cx="935314" cy="398789"/>
              </a:xfrm>
              <a:prstGeom prst="corner">
                <a:avLst>
                  <a:gd name="adj1" fmla="val 14952"/>
                  <a:gd name="adj2" fmla="val 14030"/>
                </a:avLst>
              </a:prstGeom>
              <a:noFill/>
              <a:ln>
                <a:solidFill>
                  <a:schemeClr val="accent4">
                    <a:lumMod val="40000"/>
                    <a:lumOff val="60000"/>
                  </a:schemeClr>
                </a:solidFill>
              </a:ln>
              <a:effectLst>
                <a:glow rad="139700">
                  <a:schemeClr val="accent4">
                    <a:lumMod val="40000"/>
                    <a:lumOff val="60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6669662B-096E-4B28-9C43-166913CB3662}"/>
                </a:ext>
              </a:extLst>
            </p:cNvPr>
            <p:cNvSpPr txBox="1"/>
            <p:nvPr/>
          </p:nvSpPr>
          <p:spPr>
            <a:xfrm>
              <a:off x="710241" y="1334212"/>
              <a:ext cx="10771517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en-US" altLang="ko-KR" dirty="0">
                  <a:solidFill>
                    <a:schemeClr val="bg1">
                      <a:lumMod val="95000"/>
                    </a:schemeClr>
                  </a:solidFill>
                </a:rPr>
                <a:t>2~6</a:t>
              </a:r>
              <a:r>
                <a:rPr lang="ko-KR" altLang="en-US" dirty="0">
                  <a:solidFill>
                    <a:schemeClr val="bg1">
                      <a:lumMod val="95000"/>
                    </a:schemeClr>
                  </a:solidFill>
                </a:rPr>
                <a:t>인이 즐길 수 있는 대전 액션 게임</a:t>
              </a:r>
              <a:endParaRPr lang="en-US" altLang="ko-KR" dirty="0">
                <a:solidFill>
                  <a:schemeClr val="bg1">
                    <a:lumMod val="95000"/>
                  </a:schemeClr>
                </a:solidFill>
              </a:endParaRPr>
            </a:p>
            <a:p>
              <a:pPr marL="285750" indent="-285750">
                <a:buFontTx/>
                <a:buChar char="-"/>
              </a:pPr>
              <a:r>
                <a:rPr lang="ko-KR" altLang="en-US" dirty="0">
                  <a:solidFill>
                    <a:schemeClr val="bg1">
                      <a:lumMod val="95000"/>
                    </a:schemeClr>
                  </a:solidFill>
                </a:rPr>
                <a:t>아이템이나 공격 등을 이용하여 건물을 부수거나 플레이어를 공격하여 코인을 획득</a:t>
              </a:r>
              <a:endParaRPr lang="en-US" altLang="ko-KR" dirty="0">
                <a:solidFill>
                  <a:schemeClr val="bg1">
                    <a:lumMod val="95000"/>
                  </a:schemeClr>
                </a:solidFill>
              </a:endParaRPr>
            </a:p>
            <a:p>
              <a:pPr marL="285750" indent="-285750">
                <a:buFontTx/>
                <a:buChar char="-"/>
              </a:pPr>
              <a:r>
                <a:rPr lang="ko-KR" altLang="en-US" dirty="0">
                  <a:solidFill>
                    <a:schemeClr val="bg1">
                      <a:lumMod val="95000"/>
                    </a:schemeClr>
                  </a:solidFill>
                </a:rPr>
                <a:t>많은 코인을 획득한 팀이 승리하는 구조의 게임</a:t>
              </a:r>
              <a:endParaRPr lang="en-US" altLang="ko-KR" dirty="0">
                <a:solidFill>
                  <a:schemeClr val="bg1">
                    <a:lumMod val="95000"/>
                  </a:schemeClr>
                </a:solidFill>
              </a:endParaRPr>
            </a:p>
            <a:p>
              <a:pPr marL="285750" indent="-285750">
                <a:buFontTx/>
                <a:buChar char="-"/>
              </a:pPr>
              <a:r>
                <a:rPr lang="ko-KR" altLang="en-US" dirty="0">
                  <a:solidFill>
                    <a:schemeClr val="bg1">
                      <a:lumMod val="95000"/>
                    </a:schemeClr>
                  </a:solidFill>
                </a:rPr>
                <a:t>쉴 틈 없이 싸우고 건물들을 부수는 게임</a:t>
              </a:r>
              <a:endParaRPr lang="en-US" altLang="ko-KR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16" name="L 도형 15">
              <a:extLst>
                <a:ext uri="{FF2B5EF4-FFF2-40B4-BE49-F238E27FC236}">
                  <a16:creationId xmlns:a16="http://schemas.microsoft.com/office/drawing/2014/main" id="{6909D133-8691-488C-B5B6-4EBB93630141}"/>
                </a:ext>
              </a:extLst>
            </p:cNvPr>
            <p:cNvSpPr/>
            <p:nvPr/>
          </p:nvSpPr>
          <p:spPr>
            <a:xfrm rot="10800000">
              <a:off x="11416310" y="1139042"/>
              <a:ext cx="353204" cy="398789"/>
            </a:xfrm>
            <a:prstGeom prst="corner">
              <a:avLst>
                <a:gd name="adj1" fmla="val 14952"/>
                <a:gd name="adj2" fmla="val 14030"/>
              </a:avLst>
            </a:prstGeom>
            <a:noFill/>
            <a:ln>
              <a:solidFill>
                <a:schemeClr val="accent4">
                  <a:lumMod val="40000"/>
                  <a:lumOff val="60000"/>
                </a:schemeClr>
              </a:solidFill>
            </a:ln>
            <a:effectLst>
              <a:glow rad="139700">
                <a:schemeClr val="accent4">
                  <a:lumMod val="40000"/>
                  <a:lumOff val="60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L 도형 16">
              <a:extLst>
                <a:ext uri="{FF2B5EF4-FFF2-40B4-BE49-F238E27FC236}">
                  <a16:creationId xmlns:a16="http://schemas.microsoft.com/office/drawing/2014/main" id="{37E10EC9-8DB0-4981-8023-230FB6817DA7}"/>
                </a:ext>
              </a:extLst>
            </p:cNvPr>
            <p:cNvSpPr/>
            <p:nvPr/>
          </p:nvSpPr>
          <p:spPr>
            <a:xfrm rot="16200000">
              <a:off x="11403134" y="2331682"/>
              <a:ext cx="398790" cy="353204"/>
            </a:xfrm>
            <a:prstGeom prst="corner">
              <a:avLst>
                <a:gd name="adj1" fmla="val 14952"/>
                <a:gd name="adj2" fmla="val 14030"/>
              </a:avLst>
            </a:prstGeom>
            <a:noFill/>
            <a:ln>
              <a:solidFill>
                <a:schemeClr val="accent4">
                  <a:lumMod val="40000"/>
                  <a:lumOff val="60000"/>
                </a:schemeClr>
              </a:solidFill>
            </a:ln>
            <a:effectLst>
              <a:glow rad="139700">
                <a:schemeClr val="accent4">
                  <a:lumMod val="40000"/>
                  <a:lumOff val="60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5" name="그림 4" descr="텍스트, 자동장치이(가) 표시된 사진&#10;&#10;자동 생성된 설명">
            <a:extLst>
              <a:ext uri="{FF2B5EF4-FFF2-40B4-BE49-F238E27FC236}">
                <a16:creationId xmlns:a16="http://schemas.microsoft.com/office/drawing/2014/main" id="{2415B9B9-C2E5-B0D6-C235-E6C5A88B0E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068" y="2837709"/>
            <a:ext cx="6791864" cy="3532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6326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0BD779E-9533-4EDD-9F76-74AAF7B8A6BC}"/>
              </a:ext>
            </a:extLst>
          </p:cNvPr>
          <p:cNvSpPr txBox="1"/>
          <p:nvPr/>
        </p:nvSpPr>
        <p:spPr>
          <a:xfrm>
            <a:off x="621372" y="476275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bg1">
                    <a:lumMod val="95000"/>
                  </a:schemeClr>
                </a:solidFill>
              </a:rPr>
              <a:t>조작법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C41AAB4-1DE7-4FA4-98D8-21E2056FC654}"/>
              </a:ext>
            </a:extLst>
          </p:cNvPr>
          <p:cNvSpPr/>
          <p:nvPr/>
        </p:nvSpPr>
        <p:spPr>
          <a:xfrm>
            <a:off x="517860" y="634948"/>
            <a:ext cx="185807" cy="33643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C000"/>
              </a:solidFill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F344066-6804-44E4-8FBB-C9DF46025543}"/>
              </a:ext>
            </a:extLst>
          </p:cNvPr>
          <p:cNvCxnSpPr>
            <a:cxnSpLocks/>
          </p:cNvCxnSpPr>
          <p:nvPr/>
        </p:nvCxnSpPr>
        <p:spPr>
          <a:xfrm>
            <a:off x="517860" y="1009294"/>
            <a:ext cx="269979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D5B2F4BF-8F10-40DC-A5F2-EF7065B3A343}"/>
              </a:ext>
            </a:extLst>
          </p:cNvPr>
          <p:cNvGrpSpPr/>
          <p:nvPr/>
        </p:nvGrpSpPr>
        <p:grpSpPr>
          <a:xfrm>
            <a:off x="481108" y="1194055"/>
            <a:ext cx="11369704" cy="4878932"/>
            <a:chOff x="481108" y="1142299"/>
            <a:chExt cx="11369704" cy="4878932"/>
          </a:xfrm>
        </p:grpSpPr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0849F113-F34F-49DF-A850-B7CBD5D2D018}"/>
                </a:ext>
              </a:extLst>
            </p:cNvPr>
            <p:cNvSpPr/>
            <p:nvPr/>
          </p:nvSpPr>
          <p:spPr>
            <a:xfrm>
              <a:off x="621372" y="1271936"/>
              <a:ext cx="11093300" cy="4637157"/>
            </a:xfrm>
            <a:prstGeom prst="rect">
              <a:avLst/>
            </a:prstGeom>
            <a:solidFill>
              <a:schemeClr val="bg2">
                <a:lumMod val="7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L 도형 64">
              <a:extLst>
                <a:ext uri="{FF2B5EF4-FFF2-40B4-BE49-F238E27FC236}">
                  <a16:creationId xmlns:a16="http://schemas.microsoft.com/office/drawing/2014/main" id="{06E0A6CA-11B9-425E-85E8-780148EFB557}"/>
                </a:ext>
              </a:extLst>
            </p:cNvPr>
            <p:cNvSpPr/>
            <p:nvPr/>
          </p:nvSpPr>
          <p:spPr>
            <a:xfrm>
              <a:off x="517860" y="5067119"/>
              <a:ext cx="935313" cy="935313"/>
            </a:xfrm>
            <a:prstGeom prst="corner">
              <a:avLst>
                <a:gd name="adj1" fmla="val 14952"/>
                <a:gd name="adj2" fmla="val 14030"/>
              </a:avLst>
            </a:prstGeom>
            <a:noFill/>
            <a:ln>
              <a:solidFill>
                <a:schemeClr val="accent4">
                  <a:lumMod val="40000"/>
                  <a:lumOff val="60000"/>
                </a:schemeClr>
              </a:solidFill>
            </a:ln>
            <a:effectLst>
              <a:glow rad="139700">
                <a:schemeClr val="accent4">
                  <a:lumMod val="40000"/>
                  <a:lumOff val="60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L 도형 65">
              <a:extLst>
                <a:ext uri="{FF2B5EF4-FFF2-40B4-BE49-F238E27FC236}">
                  <a16:creationId xmlns:a16="http://schemas.microsoft.com/office/drawing/2014/main" id="{1CA89A0C-CC5D-46CB-BF58-8A9BE0845BF4}"/>
                </a:ext>
              </a:extLst>
            </p:cNvPr>
            <p:cNvSpPr/>
            <p:nvPr/>
          </p:nvSpPr>
          <p:spPr>
            <a:xfrm rot="5400000">
              <a:off x="481108" y="1159552"/>
              <a:ext cx="935313" cy="935313"/>
            </a:xfrm>
            <a:prstGeom prst="corner">
              <a:avLst>
                <a:gd name="adj1" fmla="val 14952"/>
                <a:gd name="adj2" fmla="val 14030"/>
              </a:avLst>
            </a:prstGeom>
            <a:noFill/>
            <a:ln>
              <a:solidFill>
                <a:schemeClr val="accent4">
                  <a:lumMod val="40000"/>
                  <a:lumOff val="60000"/>
                </a:schemeClr>
              </a:solidFill>
            </a:ln>
            <a:effectLst>
              <a:glow rad="139700">
                <a:schemeClr val="accent4">
                  <a:lumMod val="40000"/>
                  <a:lumOff val="60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L 도형 66">
              <a:extLst>
                <a:ext uri="{FF2B5EF4-FFF2-40B4-BE49-F238E27FC236}">
                  <a16:creationId xmlns:a16="http://schemas.microsoft.com/office/drawing/2014/main" id="{89C38A76-3D20-45AE-8C2F-B2016EECE3AA}"/>
                </a:ext>
              </a:extLst>
            </p:cNvPr>
            <p:cNvSpPr/>
            <p:nvPr/>
          </p:nvSpPr>
          <p:spPr>
            <a:xfrm rot="10800000">
              <a:off x="10899837" y="1142299"/>
              <a:ext cx="935313" cy="935313"/>
            </a:xfrm>
            <a:prstGeom prst="corner">
              <a:avLst>
                <a:gd name="adj1" fmla="val 14952"/>
                <a:gd name="adj2" fmla="val 14030"/>
              </a:avLst>
            </a:prstGeom>
            <a:noFill/>
            <a:ln>
              <a:solidFill>
                <a:schemeClr val="accent4">
                  <a:lumMod val="40000"/>
                  <a:lumOff val="60000"/>
                </a:schemeClr>
              </a:solidFill>
            </a:ln>
            <a:effectLst>
              <a:glow rad="139700">
                <a:schemeClr val="accent4">
                  <a:lumMod val="40000"/>
                  <a:lumOff val="60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L 도형 67">
              <a:extLst>
                <a:ext uri="{FF2B5EF4-FFF2-40B4-BE49-F238E27FC236}">
                  <a16:creationId xmlns:a16="http://schemas.microsoft.com/office/drawing/2014/main" id="{5A42D1F0-6A55-4AC9-92D8-7F3D4B1CAEC3}"/>
                </a:ext>
              </a:extLst>
            </p:cNvPr>
            <p:cNvSpPr/>
            <p:nvPr/>
          </p:nvSpPr>
          <p:spPr>
            <a:xfrm rot="16200000">
              <a:off x="10915499" y="5085918"/>
              <a:ext cx="935313" cy="935313"/>
            </a:xfrm>
            <a:prstGeom prst="corner">
              <a:avLst>
                <a:gd name="adj1" fmla="val 14952"/>
                <a:gd name="adj2" fmla="val 14030"/>
              </a:avLst>
            </a:prstGeom>
            <a:noFill/>
            <a:ln>
              <a:solidFill>
                <a:schemeClr val="accent4">
                  <a:lumMod val="40000"/>
                  <a:lumOff val="60000"/>
                </a:schemeClr>
              </a:solidFill>
            </a:ln>
            <a:effectLst>
              <a:glow rad="139700">
                <a:schemeClr val="accent4">
                  <a:lumMod val="40000"/>
                  <a:lumOff val="60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5" name="그림 4" descr="키보드이(가) 표시된 사진&#10;&#10;자동 생성된 설명">
            <a:extLst>
              <a:ext uri="{FF2B5EF4-FFF2-40B4-BE49-F238E27FC236}">
                <a16:creationId xmlns:a16="http://schemas.microsoft.com/office/drawing/2014/main" id="{30C6E49F-0514-4A9B-98B8-FC1D5FC5806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7" t="45661" r="53103" b="36226"/>
          <a:stretch/>
        </p:blipFill>
        <p:spPr>
          <a:xfrm>
            <a:off x="1107142" y="2501893"/>
            <a:ext cx="4815270" cy="1906438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61AB392-6171-40DC-907F-D54034DDC719}"/>
              </a:ext>
            </a:extLst>
          </p:cNvPr>
          <p:cNvSpPr/>
          <p:nvPr/>
        </p:nvSpPr>
        <p:spPr>
          <a:xfrm>
            <a:off x="2225616" y="2501893"/>
            <a:ext cx="516494" cy="47014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ED146C7-FA72-4120-9CD7-72FDE6BCE9E8}"/>
              </a:ext>
            </a:extLst>
          </p:cNvPr>
          <p:cNvSpPr/>
          <p:nvPr/>
        </p:nvSpPr>
        <p:spPr>
          <a:xfrm>
            <a:off x="1880555" y="2981310"/>
            <a:ext cx="1417219" cy="47014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E0B17D6E-45B4-402C-9150-6C73CA2D158D}"/>
              </a:ext>
            </a:extLst>
          </p:cNvPr>
          <p:cNvCxnSpPr>
            <a:cxnSpLocks/>
            <a:stCxn id="6" idx="0"/>
          </p:cNvCxnSpPr>
          <p:nvPr/>
        </p:nvCxnSpPr>
        <p:spPr>
          <a:xfrm flipV="1">
            <a:off x="2483863" y="2031752"/>
            <a:ext cx="246398" cy="470141"/>
          </a:xfrm>
          <a:prstGeom prst="line">
            <a:avLst/>
          </a:prstGeom>
          <a:ln>
            <a:solidFill>
              <a:srgbClr val="00B050"/>
            </a:solidFill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BD527EE4-BB26-4306-AA7A-149866269DEC}"/>
              </a:ext>
            </a:extLst>
          </p:cNvPr>
          <p:cNvCxnSpPr>
            <a:cxnSpLocks/>
          </p:cNvCxnSpPr>
          <p:nvPr/>
        </p:nvCxnSpPr>
        <p:spPr>
          <a:xfrm>
            <a:off x="2730261" y="2018814"/>
            <a:ext cx="1237192" cy="0"/>
          </a:xfrm>
          <a:prstGeom prst="line">
            <a:avLst/>
          </a:prstGeom>
          <a:ln>
            <a:solidFill>
              <a:srgbClr val="00B050"/>
            </a:solidFill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4912046-8F46-4CD1-9CC2-BDC4A677F578}"/>
              </a:ext>
            </a:extLst>
          </p:cNvPr>
          <p:cNvSpPr txBox="1"/>
          <p:nvPr/>
        </p:nvSpPr>
        <p:spPr>
          <a:xfrm>
            <a:off x="2898472" y="1645825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>
                <a:solidFill>
                  <a:schemeClr val="bg1"/>
                </a:solidFill>
              </a:rPr>
              <a:t>이동 조작</a:t>
            </a: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1EB53DF9-9C30-495A-90BE-EC255E9E28D8}"/>
              </a:ext>
            </a:extLst>
          </p:cNvPr>
          <p:cNvCxnSpPr>
            <a:cxnSpLocks/>
            <a:stCxn id="42" idx="0"/>
          </p:cNvCxnSpPr>
          <p:nvPr/>
        </p:nvCxnSpPr>
        <p:spPr>
          <a:xfrm flipV="1">
            <a:off x="2992025" y="2239252"/>
            <a:ext cx="152875" cy="275010"/>
          </a:xfrm>
          <a:prstGeom prst="line">
            <a:avLst/>
          </a:prstGeom>
          <a:ln>
            <a:solidFill>
              <a:srgbClr val="FF0000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01408C9F-95C8-405B-9214-A1BBD3E92372}"/>
              </a:ext>
            </a:extLst>
          </p:cNvPr>
          <p:cNvCxnSpPr>
            <a:cxnSpLocks/>
          </p:cNvCxnSpPr>
          <p:nvPr/>
        </p:nvCxnSpPr>
        <p:spPr>
          <a:xfrm flipV="1">
            <a:off x="3144900" y="2239252"/>
            <a:ext cx="2951100" cy="38"/>
          </a:xfrm>
          <a:prstGeom prst="line">
            <a:avLst/>
          </a:prstGeom>
          <a:ln>
            <a:solidFill>
              <a:srgbClr val="FF0000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CA3333E0-5237-4B0A-844D-80F81E22DB5E}"/>
              </a:ext>
            </a:extLst>
          </p:cNvPr>
          <p:cNvSpPr txBox="1"/>
          <p:nvPr/>
        </p:nvSpPr>
        <p:spPr>
          <a:xfrm>
            <a:off x="3900220" y="1911015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>
                <a:solidFill>
                  <a:schemeClr val="bg1"/>
                </a:solidFill>
              </a:rPr>
              <a:t>아이템 장착 및 사용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320F919A-32F3-44A6-9EB8-8A785C3E319A}"/>
              </a:ext>
            </a:extLst>
          </p:cNvPr>
          <p:cNvSpPr/>
          <p:nvPr/>
        </p:nvSpPr>
        <p:spPr>
          <a:xfrm>
            <a:off x="2755159" y="2514262"/>
            <a:ext cx="473731" cy="4430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FFB8E9B4-D9A3-4CD0-9E7C-19ED3CAF4A01}"/>
              </a:ext>
            </a:extLst>
          </p:cNvPr>
          <p:cNvSpPr/>
          <p:nvPr/>
        </p:nvSpPr>
        <p:spPr>
          <a:xfrm>
            <a:off x="3077313" y="3890767"/>
            <a:ext cx="2845097" cy="443092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1E298B1D-1DD0-4D33-8BA2-492D8F4EC351}"/>
              </a:ext>
            </a:extLst>
          </p:cNvPr>
          <p:cNvCxnSpPr>
            <a:cxnSpLocks/>
          </p:cNvCxnSpPr>
          <p:nvPr/>
        </p:nvCxnSpPr>
        <p:spPr>
          <a:xfrm flipV="1">
            <a:off x="3437887" y="4333859"/>
            <a:ext cx="529566" cy="592060"/>
          </a:xfrm>
          <a:prstGeom prst="line">
            <a:avLst/>
          </a:prstGeom>
          <a:ln>
            <a:solidFill>
              <a:srgbClr val="FFFF0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0E477B6D-50B3-42A2-A74E-588E5B2C2F18}"/>
              </a:ext>
            </a:extLst>
          </p:cNvPr>
          <p:cNvCxnSpPr>
            <a:cxnSpLocks/>
          </p:cNvCxnSpPr>
          <p:nvPr/>
        </p:nvCxnSpPr>
        <p:spPr>
          <a:xfrm>
            <a:off x="2364427" y="4925919"/>
            <a:ext cx="1077163" cy="0"/>
          </a:xfrm>
          <a:prstGeom prst="line">
            <a:avLst/>
          </a:prstGeom>
          <a:ln>
            <a:solidFill>
              <a:srgbClr val="FFFF0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FFCC2556-1633-4E58-9285-169C744A5C6D}"/>
              </a:ext>
            </a:extLst>
          </p:cNvPr>
          <p:cNvSpPr txBox="1"/>
          <p:nvPr/>
        </p:nvSpPr>
        <p:spPr>
          <a:xfrm>
            <a:off x="2239170" y="456529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점프</a:t>
            </a:r>
          </a:p>
        </p:txBody>
      </p:sp>
      <p:pic>
        <p:nvPicPr>
          <p:cNvPr id="56" name="그림 55">
            <a:extLst>
              <a:ext uri="{FF2B5EF4-FFF2-40B4-BE49-F238E27FC236}">
                <a16:creationId xmlns:a16="http://schemas.microsoft.com/office/drawing/2014/main" id="{42B0EB83-65AF-48D4-87E8-B9A66EB42D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4584" y="1830491"/>
            <a:ext cx="2200275" cy="3429000"/>
          </a:xfrm>
          <a:prstGeom prst="rect">
            <a:avLst/>
          </a:prstGeom>
        </p:spPr>
      </p:pic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3A261372-259D-4684-938C-971E633E58E4}"/>
              </a:ext>
            </a:extLst>
          </p:cNvPr>
          <p:cNvCxnSpPr>
            <a:cxnSpLocks/>
          </p:cNvCxnSpPr>
          <p:nvPr/>
        </p:nvCxnSpPr>
        <p:spPr>
          <a:xfrm>
            <a:off x="8901548" y="2056074"/>
            <a:ext cx="501245" cy="445819"/>
          </a:xfrm>
          <a:prstGeom prst="line">
            <a:avLst/>
          </a:prstGeom>
          <a:ln>
            <a:solidFill>
              <a:srgbClr val="FF0000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C586FBB3-218F-459E-90BA-249EEF39E4EA}"/>
              </a:ext>
            </a:extLst>
          </p:cNvPr>
          <p:cNvCxnSpPr>
            <a:cxnSpLocks/>
          </p:cNvCxnSpPr>
          <p:nvPr/>
        </p:nvCxnSpPr>
        <p:spPr>
          <a:xfrm>
            <a:off x="6392174" y="2060066"/>
            <a:ext cx="2509374" cy="0"/>
          </a:xfrm>
          <a:prstGeom prst="line">
            <a:avLst/>
          </a:prstGeom>
          <a:ln>
            <a:solidFill>
              <a:srgbClr val="FF0000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710BE64C-41EB-4934-A8A4-0E9788139A52}"/>
              </a:ext>
            </a:extLst>
          </p:cNvPr>
          <p:cNvSpPr txBox="1"/>
          <p:nvPr/>
        </p:nvSpPr>
        <p:spPr>
          <a:xfrm>
            <a:off x="6280031" y="1705054"/>
            <a:ext cx="2507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>
                <a:solidFill>
                  <a:schemeClr val="bg1"/>
                </a:solidFill>
              </a:rPr>
              <a:t>공격 및 아이템 던지기</a:t>
            </a: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F05C3532-5A70-43DC-8AF5-4F01BE787947}"/>
              </a:ext>
            </a:extLst>
          </p:cNvPr>
          <p:cNvSpPr/>
          <p:nvPr/>
        </p:nvSpPr>
        <p:spPr>
          <a:xfrm>
            <a:off x="1122356" y="3456150"/>
            <a:ext cx="982489" cy="443092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7" name="직선 연결선 176">
            <a:extLst>
              <a:ext uri="{FF2B5EF4-FFF2-40B4-BE49-F238E27FC236}">
                <a16:creationId xmlns:a16="http://schemas.microsoft.com/office/drawing/2014/main" id="{F8B418C6-1083-4913-BB10-15A636BE535A}"/>
              </a:ext>
            </a:extLst>
          </p:cNvPr>
          <p:cNvCxnSpPr>
            <a:cxnSpLocks/>
          </p:cNvCxnSpPr>
          <p:nvPr/>
        </p:nvCxnSpPr>
        <p:spPr>
          <a:xfrm flipH="1" flipV="1">
            <a:off x="1732298" y="3933416"/>
            <a:ext cx="111912" cy="992503"/>
          </a:xfrm>
          <a:prstGeom prst="line">
            <a:avLst/>
          </a:prstGeom>
          <a:ln>
            <a:solidFill>
              <a:srgbClr val="FFC000"/>
            </a:solidFill>
          </a:ln>
          <a:effectLst>
            <a:glow rad="101600">
              <a:srgbClr val="FFC000">
                <a:alpha val="4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직선 연결선 177">
            <a:extLst>
              <a:ext uri="{FF2B5EF4-FFF2-40B4-BE49-F238E27FC236}">
                <a16:creationId xmlns:a16="http://schemas.microsoft.com/office/drawing/2014/main" id="{3C93DEB5-73AD-4E49-9389-7EB09E5465F6}"/>
              </a:ext>
            </a:extLst>
          </p:cNvPr>
          <p:cNvCxnSpPr>
            <a:cxnSpLocks/>
          </p:cNvCxnSpPr>
          <p:nvPr/>
        </p:nvCxnSpPr>
        <p:spPr>
          <a:xfrm>
            <a:off x="790596" y="4925919"/>
            <a:ext cx="1077163" cy="0"/>
          </a:xfrm>
          <a:prstGeom prst="line">
            <a:avLst/>
          </a:prstGeom>
          <a:ln>
            <a:solidFill>
              <a:srgbClr val="FFC000"/>
            </a:solidFill>
          </a:ln>
          <a:effectLst>
            <a:glow rad="101600">
              <a:srgbClr val="FFC000">
                <a:alpha val="4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TextBox 187">
            <a:extLst>
              <a:ext uri="{FF2B5EF4-FFF2-40B4-BE49-F238E27FC236}">
                <a16:creationId xmlns:a16="http://schemas.microsoft.com/office/drawing/2014/main" id="{20FB24EB-3C51-42D4-B3A1-4BFD91F4F042}"/>
              </a:ext>
            </a:extLst>
          </p:cNvPr>
          <p:cNvSpPr txBox="1"/>
          <p:nvPr/>
        </p:nvSpPr>
        <p:spPr>
          <a:xfrm>
            <a:off x="673842" y="4556463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solidFill>
                  <a:schemeClr val="bg1"/>
                </a:solidFill>
              </a:rPr>
              <a:t>대쉬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41" name="직선 연결선 240">
            <a:extLst>
              <a:ext uri="{FF2B5EF4-FFF2-40B4-BE49-F238E27FC236}">
                <a16:creationId xmlns:a16="http://schemas.microsoft.com/office/drawing/2014/main" id="{CDFB7FE9-366E-4856-8DB7-19B006B2949E}"/>
              </a:ext>
            </a:extLst>
          </p:cNvPr>
          <p:cNvCxnSpPr>
            <a:cxnSpLocks/>
          </p:cNvCxnSpPr>
          <p:nvPr/>
        </p:nvCxnSpPr>
        <p:spPr>
          <a:xfrm flipV="1">
            <a:off x="9105793" y="4333859"/>
            <a:ext cx="169828" cy="459619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  <a:effectLst>
            <a:glow rad="63500">
              <a:schemeClr val="accent5">
                <a:lumMod val="60000"/>
                <a:lumOff val="40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직선 연결선 241">
            <a:extLst>
              <a:ext uri="{FF2B5EF4-FFF2-40B4-BE49-F238E27FC236}">
                <a16:creationId xmlns:a16="http://schemas.microsoft.com/office/drawing/2014/main" id="{78931152-B228-4E4B-B2BD-31AE72986462}"/>
              </a:ext>
            </a:extLst>
          </p:cNvPr>
          <p:cNvCxnSpPr>
            <a:cxnSpLocks/>
          </p:cNvCxnSpPr>
          <p:nvPr/>
        </p:nvCxnSpPr>
        <p:spPr>
          <a:xfrm>
            <a:off x="6596419" y="4797470"/>
            <a:ext cx="2509374" cy="0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  <a:effectLst>
            <a:glow rad="63500">
              <a:schemeClr val="accent5">
                <a:lumMod val="60000"/>
                <a:lumOff val="40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3" name="TextBox 242">
            <a:extLst>
              <a:ext uri="{FF2B5EF4-FFF2-40B4-BE49-F238E27FC236}">
                <a16:creationId xmlns:a16="http://schemas.microsoft.com/office/drawing/2014/main" id="{30875203-B88D-45B9-8DD2-DE028303B0F6}"/>
              </a:ext>
            </a:extLst>
          </p:cNvPr>
          <p:cNvSpPr txBox="1"/>
          <p:nvPr/>
        </p:nvSpPr>
        <p:spPr>
          <a:xfrm>
            <a:off x="6475941" y="4445223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>
                <a:solidFill>
                  <a:schemeClr val="bg1"/>
                </a:solidFill>
              </a:rPr>
              <a:t>카메라 이동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35" name="그룹 334">
            <a:extLst>
              <a:ext uri="{FF2B5EF4-FFF2-40B4-BE49-F238E27FC236}">
                <a16:creationId xmlns:a16="http://schemas.microsoft.com/office/drawing/2014/main" id="{F6C3415F-E272-417E-BA9F-003B4B2742BD}"/>
              </a:ext>
            </a:extLst>
          </p:cNvPr>
          <p:cNvGrpSpPr/>
          <p:nvPr/>
        </p:nvGrpSpPr>
        <p:grpSpPr>
          <a:xfrm>
            <a:off x="499484" y="1194055"/>
            <a:ext cx="11369704" cy="4878932"/>
            <a:chOff x="499484" y="1142299"/>
            <a:chExt cx="11369704" cy="4878932"/>
          </a:xfrm>
        </p:grpSpPr>
        <p:grpSp>
          <p:nvGrpSpPr>
            <p:cNvPr id="291" name="그룹 290">
              <a:extLst>
                <a:ext uri="{FF2B5EF4-FFF2-40B4-BE49-F238E27FC236}">
                  <a16:creationId xmlns:a16="http://schemas.microsoft.com/office/drawing/2014/main" id="{6DA7C74A-61F6-4DA9-9198-458BA45F1F69}"/>
                </a:ext>
              </a:extLst>
            </p:cNvPr>
            <p:cNvGrpSpPr/>
            <p:nvPr/>
          </p:nvGrpSpPr>
          <p:grpSpPr>
            <a:xfrm>
              <a:off x="499484" y="1142299"/>
              <a:ext cx="11369704" cy="4878932"/>
              <a:chOff x="499484" y="1142299"/>
              <a:chExt cx="11369704" cy="4878932"/>
            </a:xfrm>
          </p:grpSpPr>
          <p:sp>
            <p:nvSpPr>
              <p:cNvPr id="330" name="직사각형 329">
                <a:extLst>
                  <a:ext uri="{FF2B5EF4-FFF2-40B4-BE49-F238E27FC236}">
                    <a16:creationId xmlns:a16="http://schemas.microsoft.com/office/drawing/2014/main" id="{2239DE05-BED7-430F-99C4-57DF9C88EAB2}"/>
                  </a:ext>
                </a:extLst>
              </p:cNvPr>
              <p:cNvSpPr/>
              <p:nvPr/>
            </p:nvSpPr>
            <p:spPr>
              <a:xfrm>
                <a:off x="639748" y="1271936"/>
                <a:ext cx="11093300" cy="4637157"/>
              </a:xfrm>
              <a:prstGeom prst="rect">
                <a:avLst/>
              </a:prstGeom>
              <a:solidFill>
                <a:schemeClr val="bg2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1" name="L 도형 330">
                <a:extLst>
                  <a:ext uri="{FF2B5EF4-FFF2-40B4-BE49-F238E27FC236}">
                    <a16:creationId xmlns:a16="http://schemas.microsoft.com/office/drawing/2014/main" id="{247E9989-DE90-4C3A-8B7F-2C97C4B86830}"/>
                  </a:ext>
                </a:extLst>
              </p:cNvPr>
              <p:cNvSpPr/>
              <p:nvPr/>
            </p:nvSpPr>
            <p:spPr>
              <a:xfrm>
                <a:off x="536236" y="5067119"/>
                <a:ext cx="935313" cy="935313"/>
              </a:xfrm>
              <a:prstGeom prst="corner">
                <a:avLst>
                  <a:gd name="adj1" fmla="val 14952"/>
                  <a:gd name="adj2" fmla="val 14030"/>
                </a:avLst>
              </a:prstGeom>
              <a:noFill/>
              <a:ln>
                <a:solidFill>
                  <a:schemeClr val="accent4">
                    <a:lumMod val="40000"/>
                    <a:lumOff val="60000"/>
                  </a:schemeClr>
                </a:solidFill>
              </a:ln>
              <a:effectLst>
                <a:glow rad="139700">
                  <a:schemeClr val="accent4">
                    <a:lumMod val="40000"/>
                    <a:lumOff val="60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2" name="L 도형 331">
                <a:extLst>
                  <a:ext uri="{FF2B5EF4-FFF2-40B4-BE49-F238E27FC236}">
                    <a16:creationId xmlns:a16="http://schemas.microsoft.com/office/drawing/2014/main" id="{FBF24C96-8C53-4DC6-A916-1B205E5895C3}"/>
                  </a:ext>
                </a:extLst>
              </p:cNvPr>
              <p:cNvSpPr/>
              <p:nvPr/>
            </p:nvSpPr>
            <p:spPr>
              <a:xfrm rot="5400000">
                <a:off x="499484" y="1159552"/>
                <a:ext cx="935313" cy="935313"/>
              </a:xfrm>
              <a:prstGeom prst="corner">
                <a:avLst>
                  <a:gd name="adj1" fmla="val 14952"/>
                  <a:gd name="adj2" fmla="val 14030"/>
                </a:avLst>
              </a:prstGeom>
              <a:noFill/>
              <a:ln>
                <a:solidFill>
                  <a:schemeClr val="accent4">
                    <a:lumMod val="40000"/>
                    <a:lumOff val="60000"/>
                  </a:schemeClr>
                </a:solidFill>
              </a:ln>
              <a:effectLst>
                <a:glow rad="139700">
                  <a:schemeClr val="accent4">
                    <a:lumMod val="40000"/>
                    <a:lumOff val="60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3" name="L 도형 332">
                <a:extLst>
                  <a:ext uri="{FF2B5EF4-FFF2-40B4-BE49-F238E27FC236}">
                    <a16:creationId xmlns:a16="http://schemas.microsoft.com/office/drawing/2014/main" id="{E391384A-C709-46E1-815A-37D7D84CC8D4}"/>
                  </a:ext>
                </a:extLst>
              </p:cNvPr>
              <p:cNvSpPr/>
              <p:nvPr/>
            </p:nvSpPr>
            <p:spPr>
              <a:xfrm rot="10800000">
                <a:off x="10918213" y="1142299"/>
                <a:ext cx="935313" cy="935313"/>
              </a:xfrm>
              <a:prstGeom prst="corner">
                <a:avLst>
                  <a:gd name="adj1" fmla="val 14952"/>
                  <a:gd name="adj2" fmla="val 14030"/>
                </a:avLst>
              </a:prstGeom>
              <a:noFill/>
              <a:ln>
                <a:solidFill>
                  <a:schemeClr val="accent4">
                    <a:lumMod val="40000"/>
                    <a:lumOff val="60000"/>
                  </a:schemeClr>
                </a:solidFill>
              </a:ln>
              <a:effectLst>
                <a:glow rad="139700">
                  <a:schemeClr val="accent4">
                    <a:lumMod val="40000"/>
                    <a:lumOff val="60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4" name="L 도형 333">
                <a:extLst>
                  <a:ext uri="{FF2B5EF4-FFF2-40B4-BE49-F238E27FC236}">
                    <a16:creationId xmlns:a16="http://schemas.microsoft.com/office/drawing/2014/main" id="{32A98C70-55D2-4863-9AC7-3C0DBDFB4E5A}"/>
                  </a:ext>
                </a:extLst>
              </p:cNvPr>
              <p:cNvSpPr/>
              <p:nvPr/>
            </p:nvSpPr>
            <p:spPr>
              <a:xfrm rot="16200000">
                <a:off x="10933875" y="5085918"/>
                <a:ext cx="935313" cy="935313"/>
              </a:xfrm>
              <a:prstGeom prst="corner">
                <a:avLst>
                  <a:gd name="adj1" fmla="val 14952"/>
                  <a:gd name="adj2" fmla="val 14030"/>
                </a:avLst>
              </a:prstGeom>
              <a:noFill/>
              <a:ln>
                <a:solidFill>
                  <a:schemeClr val="accent4">
                    <a:lumMod val="40000"/>
                    <a:lumOff val="60000"/>
                  </a:schemeClr>
                </a:solidFill>
              </a:ln>
              <a:effectLst>
                <a:glow rad="139700">
                  <a:schemeClr val="accent4">
                    <a:lumMod val="40000"/>
                    <a:lumOff val="60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92" name="그룹 291">
              <a:extLst>
                <a:ext uri="{FF2B5EF4-FFF2-40B4-BE49-F238E27FC236}">
                  <a16:creationId xmlns:a16="http://schemas.microsoft.com/office/drawing/2014/main" id="{2F105991-9758-4A5C-9BA2-0436A0AD49C5}"/>
                </a:ext>
              </a:extLst>
            </p:cNvPr>
            <p:cNvGrpSpPr/>
            <p:nvPr/>
          </p:nvGrpSpPr>
          <p:grpSpPr>
            <a:xfrm>
              <a:off x="1143441" y="1703074"/>
              <a:ext cx="10087536" cy="3989638"/>
              <a:chOff x="1143441" y="1703074"/>
              <a:chExt cx="10087536" cy="3989638"/>
            </a:xfrm>
          </p:grpSpPr>
          <p:pic>
            <p:nvPicPr>
              <p:cNvPr id="293" name="그림 292" descr="텍스트, iPod, 전자기기, 휴대폰이(가) 표시된 사진&#10;&#10;자동 생성된 설명">
                <a:extLst>
                  <a:ext uri="{FF2B5EF4-FFF2-40B4-BE49-F238E27FC236}">
                    <a16:creationId xmlns:a16="http://schemas.microsoft.com/office/drawing/2014/main" id="{4F8E1134-623E-43D8-9F9B-007405E519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4208561" y="-106314"/>
                <a:ext cx="3774880" cy="7393656"/>
              </a:xfrm>
              <a:prstGeom prst="rect">
                <a:avLst/>
              </a:prstGeom>
            </p:spPr>
          </p:pic>
          <p:grpSp>
            <p:nvGrpSpPr>
              <p:cNvPr id="294" name="그룹 293">
                <a:extLst>
                  <a:ext uri="{FF2B5EF4-FFF2-40B4-BE49-F238E27FC236}">
                    <a16:creationId xmlns:a16="http://schemas.microsoft.com/office/drawing/2014/main" id="{6A411024-56B4-4991-A683-0838EB0901A0}"/>
                  </a:ext>
                </a:extLst>
              </p:cNvPr>
              <p:cNvGrpSpPr/>
              <p:nvPr/>
            </p:nvGrpSpPr>
            <p:grpSpPr>
              <a:xfrm>
                <a:off x="3094706" y="3948419"/>
                <a:ext cx="1069289" cy="1069289"/>
                <a:chOff x="3094706" y="3948419"/>
                <a:chExt cx="1069289" cy="1069289"/>
              </a:xfrm>
            </p:grpSpPr>
            <p:sp>
              <p:nvSpPr>
                <p:cNvPr id="324" name="타원 323">
                  <a:extLst>
                    <a:ext uri="{FF2B5EF4-FFF2-40B4-BE49-F238E27FC236}">
                      <a16:creationId xmlns:a16="http://schemas.microsoft.com/office/drawing/2014/main" id="{7C76342E-D1EE-44F6-925C-57250A996A1B}"/>
                    </a:ext>
                  </a:extLst>
                </p:cNvPr>
                <p:cNvSpPr/>
                <p:nvPr/>
              </p:nvSpPr>
              <p:spPr>
                <a:xfrm>
                  <a:off x="3094706" y="3948419"/>
                  <a:ext cx="1069289" cy="1069289"/>
                </a:xfrm>
                <a:prstGeom prst="ellipse">
                  <a:avLst/>
                </a:prstGeom>
                <a:noFill/>
                <a:ln w="381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25" name="타원 324">
                  <a:extLst>
                    <a:ext uri="{FF2B5EF4-FFF2-40B4-BE49-F238E27FC236}">
                      <a16:creationId xmlns:a16="http://schemas.microsoft.com/office/drawing/2014/main" id="{5E8A6FA4-5C35-459E-9F12-EBCFFC5674FE}"/>
                    </a:ext>
                  </a:extLst>
                </p:cNvPr>
                <p:cNvSpPr/>
                <p:nvPr/>
              </p:nvSpPr>
              <p:spPr>
                <a:xfrm>
                  <a:off x="3498030" y="4351743"/>
                  <a:ext cx="262641" cy="262641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26" name="이등변 삼각형 325">
                  <a:extLst>
                    <a:ext uri="{FF2B5EF4-FFF2-40B4-BE49-F238E27FC236}">
                      <a16:creationId xmlns:a16="http://schemas.microsoft.com/office/drawing/2014/main" id="{0B639250-526E-4A9C-8505-7FA6916CEB2B}"/>
                    </a:ext>
                  </a:extLst>
                </p:cNvPr>
                <p:cNvSpPr/>
                <p:nvPr/>
              </p:nvSpPr>
              <p:spPr>
                <a:xfrm>
                  <a:off x="3486460" y="3965364"/>
                  <a:ext cx="285779" cy="246361"/>
                </a:xfrm>
                <a:prstGeom prst="triangl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27" name="이등변 삼각형 326">
                  <a:extLst>
                    <a:ext uri="{FF2B5EF4-FFF2-40B4-BE49-F238E27FC236}">
                      <a16:creationId xmlns:a16="http://schemas.microsoft.com/office/drawing/2014/main" id="{4A2B04A4-4A34-4383-B28E-C1805A80B5DC}"/>
                    </a:ext>
                  </a:extLst>
                </p:cNvPr>
                <p:cNvSpPr/>
                <p:nvPr/>
              </p:nvSpPr>
              <p:spPr>
                <a:xfrm rot="10800000">
                  <a:off x="3485960" y="4771347"/>
                  <a:ext cx="285779" cy="246361"/>
                </a:xfrm>
                <a:prstGeom prst="triangl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28" name="이등변 삼각형 327">
                  <a:extLst>
                    <a:ext uri="{FF2B5EF4-FFF2-40B4-BE49-F238E27FC236}">
                      <a16:creationId xmlns:a16="http://schemas.microsoft.com/office/drawing/2014/main" id="{79515765-7B1A-43DE-82CA-C82877308DD2}"/>
                    </a:ext>
                  </a:extLst>
                </p:cNvPr>
                <p:cNvSpPr/>
                <p:nvPr/>
              </p:nvSpPr>
              <p:spPr>
                <a:xfrm rot="16200000">
                  <a:off x="3095019" y="4359882"/>
                  <a:ext cx="285779" cy="246361"/>
                </a:xfrm>
                <a:prstGeom prst="triangl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29" name="이등변 삼각형 328">
                  <a:extLst>
                    <a:ext uri="{FF2B5EF4-FFF2-40B4-BE49-F238E27FC236}">
                      <a16:creationId xmlns:a16="http://schemas.microsoft.com/office/drawing/2014/main" id="{F1382F4D-297C-4962-A701-ECB8C918E7DD}"/>
                    </a:ext>
                  </a:extLst>
                </p:cNvPr>
                <p:cNvSpPr/>
                <p:nvPr/>
              </p:nvSpPr>
              <p:spPr>
                <a:xfrm rot="5400000">
                  <a:off x="3897925" y="4364492"/>
                  <a:ext cx="285779" cy="246361"/>
                </a:xfrm>
                <a:prstGeom prst="triangl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295" name="타원 294">
                <a:extLst>
                  <a:ext uri="{FF2B5EF4-FFF2-40B4-BE49-F238E27FC236}">
                    <a16:creationId xmlns:a16="http://schemas.microsoft.com/office/drawing/2014/main" id="{8693FA42-3BA9-4628-86F7-97C3CC670248}"/>
                  </a:ext>
                </a:extLst>
              </p:cNvPr>
              <p:cNvSpPr/>
              <p:nvPr/>
            </p:nvSpPr>
            <p:spPr>
              <a:xfrm>
                <a:off x="8063207" y="4181852"/>
                <a:ext cx="798407" cy="798407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6" name="타원 295">
                <a:extLst>
                  <a:ext uri="{FF2B5EF4-FFF2-40B4-BE49-F238E27FC236}">
                    <a16:creationId xmlns:a16="http://schemas.microsoft.com/office/drawing/2014/main" id="{DF2E05E2-01FB-45BC-8549-E82913196359}"/>
                  </a:ext>
                </a:extLst>
              </p:cNvPr>
              <p:cNvSpPr/>
              <p:nvPr/>
            </p:nvSpPr>
            <p:spPr>
              <a:xfrm>
                <a:off x="8975722" y="4079359"/>
                <a:ext cx="434179" cy="43417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7" name="타원 296">
                <a:extLst>
                  <a:ext uri="{FF2B5EF4-FFF2-40B4-BE49-F238E27FC236}">
                    <a16:creationId xmlns:a16="http://schemas.microsoft.com/office/drawing/2014/main" id="{4825C5F1-5252-476E-9F32-BF1480672BE8}"/>
                  </a:ext>
                </a:extLst>
              </p:cNvPr>
              <p:cNvSpPr/>
              <p:nvPr/>
            </p:nvSpPr>
            <p:spPr>
              <a:xfrm>
                <a:off x="8963716" y="4595448"/>
                <a:ext cx="434179" cy="43417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298" name="그룹 297">
                <a:extLst>
                  <a:ext uri="{FF2B5EF4-FFF2-40B4-BE49-F238E27FC236}">
                    <a16:creationId xmlns:a16="http://schemas.microsoft.com/office/drawing/2014/main" id="{FC02D8DC-35AC-4577-9E7B-C598BE666D3D}"/>
                  </a:ext>
                </a:extLst>
              </p:cNvPr>
              <p:cNvGrpSpPr/>
              <p:nvPr/>
            </p:nvGrpSpPr>
            <p:grpSpPr>
              <a:xfrm>
                <a:off x="4237164" y="2682088"/>
                <a:ext cx="3860452" cy="715371"/>
                <a:chOff x="4123721" y="2175732"/>
                <a:chExt cx="3860452" cy="715371"/>
              </a:xfrm>
            </p:grpSpPr>
            <p:sp>
              <p:nvSpPr>
                <p:cNvPr id="322" name="화살표: 왼쪽 321">
                  <a:extLst>
                    <a:ext uri="{FF2B5EF4-FFF2-40B4-BE49-F238E27FC236}">
                      <a16:creationId xmlns:a16="http://schemas.microsoft.com/office/drawing/2014/main" id="{95FBF741-8E28-457E-B259-A031F8E29E99}"/>
                    </a:ext>
                  </a:extLst>
                </p:cNvPr>
                <p:cNvSpPr/>
                <p:nvPr/>
              </p:nvSpPr>
              <p:spPr>
                <a:xfrm>
                  <a:off x="4123721" y="2175732"/>
                  <a:ext cx="2440569" cy="715370"/>
                </a:xfrm>
                <a:prstGeom prst="leftArrow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23" name="화살표: 왼쪽 322">
                  <a:extLst>
                    <a:ext uri="{FF2B5EF4-FFF2-40B4-BE49-F238E27FC236}">
                      <a16:creationId xmlns:a16="http://schemas.microsoft.com/office/drawing/2014/main" id="{DF87B334-3F59-423B-81BA-396353903E11}"/>
                    </a:ext>
                  </a:extLst>
                </p:cNvPr>
                <p:cNvSpPr/>
                <p:nvPr/>
              </p:nvSpPr>
              <p:spPr>
                <a:xfrm rot="10800000">
                  <a:off x="5543604" y="2175733"/>
                  <a:ext cx="2440569" cy="715370"/>
                </a:xfrm>
                <a:prstGeom prst="leftArrow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299" name="그룹 298">
                <a:extLst>
                  <a:ext uri="{FF2B5EF4-FFF2-40B4-BE49-F238E27FC236}">
                    <a16:creationId xmlns:a16="http://schemas.microsoft.com/office/drawing/2014/main" id="{1FEB7F6C-6A59-41F6-B508-85F130AA3B83}"/>
                  </a:ext>
                </a:extLst>
              </p:cNvPr>
              <p:cNvGrpSpPr/>
              <p:nvPr/>
            </p:nvGrpSpPr>
            <p:grpSpPr>
              <a:xfrm>
                <a:off x="1245172" y="3429000"/>
                <a:ext cx="2006128" cy="676013"/>
                <a:chOff x="1245172" y="3429000"/>
                <a:chExt cx="2006128" cy="676013"/>
              </a:xfrm>
            </p:grpSpPr>
            <p:cxnSp>
              <p:nvCxnSpPr>
                <p:cNvPr id="320" name="직선 연결선 319">
                  <a:extLst>
                    <a:ext uri="{FF2B5EF4-FFF2-40B4-BE49-F238E27FC236}">
                      <a16:creationId xmlns:a16="http://schemas.microsoft.com/office/drawing/2014/main" id="{C991E7C0-5A4C-486E-826E-166112CE308A}"/>
                    </a:ext>
                  </a:extLst>
                </p:cNvPr>
                <p:cNvCxnSpPr>
                  <a:cxnSpLocks/>
                  <a:stCxn id="324" idx="1"/>
                </p:cNvCxnSpPr>
                <p:nvPr/>
              </p:nvCxnSpPr>
              <p:spPr>
                <a:xfrm flipH="1" flipV="1">
                  <a:off x="2431308" y="3429000"/>
                  <a:ext cx="819992" cy="676013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</a:ln>
                <a:effectLst>
                  <a:glow rad="139700">
                    <a:srgbClr val="FF0000">
                      <a:alpha val="40000"/>
                    </a:srgbClr>
                  </a:glow>
                  <a:softEdge rad="0"/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1" name="직선 연결선 320">
                  <a:extLst>
                    <a:ext uri="{FF2B5EF4-FFF2-40B4-BE49-F238E27FC236}">
                      <a16:creationId xmlns:a16="http://schemas.microsoft.com/office/drawing/2014/main" id="{A4642806-2421-4E7D-B511-9AAB53F961A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1245172" y="3433369"/>
                  <a:ext cx="1193871" cy="4496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</a:ln>
                <a:effectLst>
                  <a:glow rad="139700">
                    <a:srgbClr val="FF0000">
                      <a:alpha val="40000"/>
                    </a:srgbClr>
                  </a:glow>
                  <a:softEdge rad="0"/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00" name="TextBox 299">
                <a:extLst>
                  <a:ext uri="{FF2B5EF4-FFF2-40B4-BE49-F238E27FC236}">
                    <a16:creationId xmlns:a16="http://schemas.microsoft.com/office/drawing/2014/main" id="{6C58632F-6560-48AC-9E65-0D6310F70B77}"/>
                  </a:ext>
                </a:extLst>
              </p:cNvPr>
              <p:cNvSpPr txBox="1"/>
              <p:nvPr/>
            </p:nvSpPr>
            <p:spPr>
              <a:xfrm>
                <a:off x="1143441" y="2906885"/>
                <a:ext cx="80021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400" dirty="0">
                    <a:solidFill>
                      <a:schemeClr val="bg1"/>
                    </a:solidFill>
                  </a:rPr>
                  <a:t>이동</a:t>
                </a:r>
              </a:p>
            </p:txBody>
          </p:sp>
          <p:grpSp>
            <p:nvGrpSpPr>
              <p:cNvPr id="301" name="그룹 300">
                <a:extLst>
                  <a:ext uri="{FF2B5EF4-FFF2-40B4-BE49-F238E27FC236}">
                    <a16:creationId xmlns:a16="http://schemas.microsoft.com/office/drawing/2014/main" id="{BE37A5D3-B888-4755-9886-ABE691F19A41}"/>
                  </a:ext>
                </a:extLst>
              </p:cNvPr>
              <p:cNvGrpSpPr/>
              <p:nvPr/>
            </p:nvGrpSpPr>
            <p:grpSpPr>
              <a:xfrm>
                <a:off x="8638416" y="3164624"/>
                <a:ext cx="2446443" cy="548670"/>
                <a:chOff x="8638416" y="3164624"/>
                <a:chExt cx="2446443" cy="548670"/>
              </a:xfrm>
            </p:grpSpPr>
            <p:cxnSp>
              <p:nvCxnSpPr>
                <p:cNvPr id="318" name="직선 연결선 317">
                  <a:extLst>
                    <a:ext uri="{FF2B5EF4-FFF2-40B4-BE49-F238E27FC236}">
                      <a16:creationId xmlns:a16="http://schemas.microsoft.com/office/drawing/2014/main" id="{53CC511F-FF95-4E8A-9F24-9E2110AFC644}"/>
                    </a:ext>
                  </a:extLst>
                </p:cNvPr>
                <p:cNvCxnSpPr>
                  <a:cxnSpLocks/>
                  <a:stCxn id="305" idx="0"/>
                </p:cNvCxnSpPr>
                <p:nvPr/>
              </p:nvCxnSpPr>
              <p:spPr>
                <a:xfrm flipV="1">
                  <a:off x="8638416" y="3164624"/>
                  <a:ext cx="250589" cy="548670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</a:ln>
                <a:effectLst>
                  <a:glow rad="139700">
                    <a:schemeClr val="accent6">
                      <a:satMod val="175000"/>
                      <a:alpha val="40000"/>
                    </a:schemeClr>
                  </a:glow>
                  <a:softEdge rad="0"/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9" name="직선 연결선 318">
                  <a:extLst>
                    <a:ext uri="{FF2B5EF4-FFF2-40B4-BE49-F238E27FC236}">
                      <a16:creationId xmlns:a16="http://schemas.microsoft.com/office/drawing/2014/main" id="{AC0319A9-5968-4EBF-B4CB-57B9A872036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884584" y="3179038"/>
                  <a:ext cx="2200275" cy="0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</a:ln>
                <a:effectLst>
                  <a:glow rad="139700">
                    <a:schemeClr val="accent6">
                      <a:satMod val="175000"/>
                      <a:alpha val="40000"/>
                    </a:schemeClr>
                  </a:glow>
                  <a:softEdge rad="0"/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02" name="TextBox 301">
                <a:extLst>
                  <a:ext uri="{FF2B5EF4-FFF2-40B4-BE49-F238E27FC236}">
                    <a16:creationId xmlns:a16="http://schemas.microsoft.com/office/drawing/2014/main" id="{4CEEE4F8-0967-4EDE-8F92-47A40182B231}"/>
                  </a:ext>
                </a:extLst>
              </p:cNvPr>
              <p:cNvSpPr txBox="1"/>
              <p:nvPr/>
            </p:nvSpPr>
            <p:spPr>
              <a:xfrm>
                <a:off x="9745157" y="2806513"/>
                <a:ext cx="14858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>
                    <a:solidFill>
                      <a:schemeClr val="bg1"/>
                    </a:solidFill>
                  </a:rPr>
                  <a:t>아이템 사용</a:t>
                </a:r>
              </a:p>
            </p:txBody>
          </p:sp>
          <p:grpSp>
            <p:nvGrpSpPr>
              <p:cNvPr id="303" name="그룹 302">
                <a:extLst>
                  <a:ext uri="{FF2B5EF4-FFF2-40B4-BE49-F238E27FC236}">
                    <a16:creationId xmlns:a16="http://schemas.microsoft.com/office/drawing/2014/main" id="{19383B0B-7D94-4D83-8F69-37BD2E636907}"/>
                  </a:ext>
                </a:extLst>
              </p:cNvPr>
              <p:cNvGrpSpPr/>
              <p:nvPr/>
            </p:nvGrpSpPr>
            <p:grpSpPr>
              <a:xfrm>
                <a:off x="8613425" y="4762820"/>
                <a:ext cx="1810601" cy="928777"/>
                <a:chOff x="8613425" y="4762820"/>
                <a:chExt cx="1810601" cy="928777"/>
              </a:xfrm>
            </p:grpSpPr>
            <p:cxnSp>
              <p:nvCxnSpPr>
                <p:cNvPr id="316" name="직선 연결선 315">
                  <a:extLst>
                    <a:ext uri="{FF2B5EF4-FFF2-40B4-BE49-F238E27FC236}">
                      <a16:creationId xmlns:a16="http://schemas.microsoft.com/office/drawing/2014/main" id="{31C87D52-D07F-46DE-9DEB-BE742F4428A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613425" y="4762820"/>
                  <a:ext cx="410387" cy="928777"/>
                </a:xfrm>
                <a:prstGeom prst="line">
                  <a:avLst/>
                </a:prstGeom>
                <a:ln>
                  <a:solidFill>
                    <a:srgbClr val="FFFF00"/>
                  </a:solidFill>
                </a:ln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softEdge rad="0"/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7" name="직선 연결선 316">
                  <a:extLst>
                    <a:ext uri="{FF2B5EF4-FFF2-40B4-BE49-F238E27FC236}">
                      <a16:creationId xmlns:a16="http://schemas.microsoft.com/office/drawing/2014/main" id="{20AABE40-F226-47DF-BEDE-581FEF75E43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9006738" y="5691597"/>
                  <a:ext cx="1417288" cy="0"/>
                </a:xfrm>
                <a:prstGeom prst="line">
                  <a:avLst/>
                </a:prstGeom>
                <a:ln>
                  <a:solidFill>
                    <a:srgbClr val="FFFF00"/>
                  </a:solidFill>
                </a:ln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softEdge rad="0"/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04" name="TextBox 303">
                <a:extLst>
                  <a:ext uri="{FF2B5EF4-FFF2-40B4-BE49-F238E27FC236}">
                    <a16:creationId xmlns:a16="http://schemas.microsoft.com/office/drawing/2014/main" id="{BF02E1DE-4F70-4264-B8B9-3C3ADA416511}"/>
                  </a:ext>
                </a:extLst>
              </p:cNvPr>
              <p:cNvSpPr txBox="1"/>
              <p:nvPr/>
            </p:nvSpPr>
            <p:spPr>
              <a:xfrm>
                <a:off x="9881682" y="5323380"/>
                <a:ext cx="66083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>
                    <a:solidFill>
                      <a:schemeClr val="bg1"/>
                    </a:solidFill>
                  </a:rPr>
                  <a:t>공격</a:t>
                </a:r>
              </a:p>
            </p:txBody>
          </p:sp>
          <p:sp>
            <p:nvSpPr>
              <p:cNvPr id="305" name="직사각형 304">
                <a:extLst>
                  <a:ext uri="{FF2B5EF4-FFF2-40B4-BE49-F238E27FC236}">
                    <a16:creationId xmlns:a16="http://schemas.microsoft.com/office/drawing/2014/main" id="{BF89FED0-24AE-4385-A65F-366FC90C7089}"/>
                  </a:ext>
                </a:extLst>
              </p:cNvPr>
              <p:cNvSpPr/>
              <p:nvPr/>
            </p:nvSpPr>
            <p:spPr>
              <a:xfrm>
                <a:off x="8445980" y="3713294"/>
                <a:ext cx="384872" cy="38487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306" name="그룹 305">
                <a:extLst>
                  <a:ext uri="{FF2B5EF4-FFF2-40B4-BE49-F238E27FC236}">
                    <a16:creationId xmlns:a16="http://schemas.microsoft.com/office/drawing/2014/main" id="{39692A9F-5D29-434E-ACB8-70ED0E57B1A1}"/>
                  </a:ext>
                </a:extLst>
              </p:cNvPr>
              <p:cNvGrpSpPr/>
              <p:nvPr/>
            </p:nvGrpSpPr>
            <p:grpSpPr>
              <a:xfrm>
                <a:off x="9202863" y="3839011"/>
                <a:ext cx="1631914" cy="353684"/>
                <a:chOff x="9202863" y="3839011"/>
                <a:chExt cx="1631914" cy="353684"/>
              </a:xfrm>
            </p:grpSpPr>
            <p:cxnSp>
              <p:nvCxnSpPr>
                <p:cNvPr id="314" name="직선 연결선 313">
                  <a:extLst>
                    <a:ext uri="{FF2B5EF4-FFF2-40B4-BE49-F238E27FC236}">
                      <a16:creationId xmlns:a16="http://schemas.microsoft.com/office/drawing/2014/main" id="{77FB9CD6-BC32-44DC-88F6-9D5075ED61D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202863" y="3839011"/>
                  <a:ext cx="122182" cy="353684"/>
                </a:xfrm>
                <a:prstGeom prst="line">
                  <a:avLst/>
                </a:prstGeom>
                <a:ln>
                  <a:solidFill>
                    <a:srgbClr val="FFFF00"/>
                  </a:solidFill>
                </a:ln>
                <a:effectLst>
                  <a:glow rad="139700">
                    <a:srgbClr val="FFFF00">
                      <a:alpha val="40000"/>
                    </a:srgbClr>
                  </a:glow>
                  <a:softEdge rad="0"/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5" name="직선 연결선 314">
                  <a:extLst>
                    <a:ext uri="{FF2B5EF4-FFF2-40B4-BE49-F238E27FC236}">
                      <a16:creationId xmlns:a16="http://schemas.microsoft.com/office/drawing/2014/main" id="{5FD372ED-BDE4-4FDD-AB96-86FA2BF2BAD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9325045" y="3839011"/>
                  <a:ext cx="1509732" cy="0"/>
                </a:xfrm>
                <a:prstGeom prst="line">
                  <a:avLst/>
                </a:prstGeom>
                <a:ln>
                  <a:solidFill>
                    <a:srgbClr val="FFFF00"/>
                  </a:solidFill>
                </a:ln>
                <a:effectLst>
                  <a:glow rad="139700">
                    <a:srgbClr val="FFFF00">
                      <a:alpha val="40000"/>
                    </a:srgbClr>
                  </a:glow>
                  <a:softEdge rad="0"/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07" name="TextBox 306">
                <a:extLst>
                  <a:ext uri="{FF2B5EF4-FFF2-40B4-BE49-F238E27FC236}">
                    <a16:creationId xmlns:a16="http://schemas.microsoft.com/office/drawing/2014/main" id="{F0AFF9AF-6C09-4C7D-9865-CDC37DF533FB}"/>
                  </a:ext>
                </a:extLst>
              </p:cNvPr>
              <p:cNvSpPr txBox="1"/>
              <p:nvPr/>
            </p:nvSpPr>
            <p:spPr>
              <a:xfrm>
                <a:off x="10264495" y="3493235"/>
                <a:ext cx="77320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 err="1">
                    <a:solidFill>
                      <a:schemeClr val="bg1"/>
                    </a:solidFill>
                  </a:rPr>
                  <a:t>대쉬</a:t>
                </a:r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308" name="직선 연결선 307">
                <a:extLst>
                  <a:ext uri="{FF2B5EF4-FFF2-40B4-BE49-F238E27FC236}">
                    <a16:creationId xmlns:a16="http://schemas.microsoft.com/office/drawing/2014/main" id="{7EEFCA96-75B6-4AD7-A04B-9CDB65C2E26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325045" y="4777354"/>
                <a:ext cx="1509732" cy="0"/>
              </a:xfrm>
              <a:prstGeom prst="line">
                <a:avLst/>
              </a:prstGeom>
              <a:ln>
                <a:solidFill>
                  <a:srgbClr val="FFFF00"/>
                </a:solidFill>
              </a:ln>
              <a:effectLst>
                <a:glow rad="139700">
                  <a:srgbClr val="FFFF00">
                    <a:alpha val="40000"/>
                  </a:srgbClr>
                </a:glow>
                <a:softEdge rad="0"/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9" name="TextBox 308">
                <a:extLst>
                  <a:ext uri="{FF2B5EF4-FFF2-40B4-BE49-F238E27FC236}">
                    <a16:creationId xmlns:a16="http://schemas.microsoft.com/office/drawing/2014/main" id="{F7254BD6-0399-4879-8F34-EF66CA27BD25}"/>
                  </a:ext>
                </a:extLst>
              </p:cNvPr>
              <p:cNvSpPr txBox="1"/>
              <p:nvPr/>
            </p:nvSpPr>
            <p:spPr>
              <a:xfrm>
                <a:off x="10262803" y="4407981"/>
                <a:ext cx="77320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>
                    <a:solidFill>
                      <a:schemeClr val="bg1"/>
                    </a:solidFill>
                  </a:rPr>
                  <a:t>점프</a:t>
                </a:r>
              </a:p>
            </p:txBody>
          </p:sp>
          <p:grpSp>
            <p:nvGrpSpPr>
              <p:cNvPr id="310" name="그룹 309">
                <a:extLst>
                  <a:ext uri="{FF2B5EF4-FFF2-40B4-BE49-F238E27FC236}">
                    <a16:creationId xmlns:a16="http://schemas.microsoft.com/office/drawing/2014/main" id="{3A040B81-D4E0-4559-9634-16500A6248FD}"/>
                  </a:ext>
                </a:extLst>
              </p:cNvPr>
              <p:cNvGrpSpPr/>
              <p:nvPr/>
            </p:nvGrpSpPr>
            <p:grpSpPr>
              <a:xfrm>
                <a:off x="6044908" y="2421778"/>
                <a:ext cx="2473030" cy="626697"/>
                <a:chOff x="6044908" y="2421778"/>
                <a:chExt cx="2473030" cy="626697"/>
              </a:xfrm>
            </p:grpSpPr>
            <p:cxnSp>
              <p:nvCxnSpPr>
                <p:cNvPr id="312" name="직선 연결선 311">
                  <a:extLst>
                    <a:ext uri="{FF2B5EF4-FFF2-40B4-BE49-F238E27FC236}">
                      <a16:creationId xmlns:a16="http://schemas.microsoft.com/office/drawing/2014/main" id="{0AADA167-DC77-4B8A-A1E9-CD1D86AF83F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044908" y="2421778"/>
                  <a:ext cx="277176" cy="626697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</a:ln>
                <a:effectLst>
                  <a:glow rad="139700">
                    <a:schemeClr val="accent6">
                      <a:satMod val="175000"/>
                      <a:alpha val="40000"/>
                    </a:schemeClr>
                  </a:glow>
                  <a:softEdge rad="0"/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3" name="직선 연결선 312">
                  <a:extLst>
                    <a:ext uri="{FF2B5EF4-FFF2-40B4-BE49-F238E27FC236}">
                      <a16:creationId xmlns:a16="http://schemas.microsoft.com/office/drawing/2014/main" id="{128D2A5D-87B3-471C-BC75-EE2F22BFFCD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317663" y="2436192"/>
                  <a:ext cx="2200275" cy="0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</a:ln>
                <a:effectLst>
                  <a:glow rad="139700">
                    <a:schemeClr val="accent6">
                      <a:satMod val="175000"/>
                      <a:alpha val="40000"/>
                    </a:schemeClr>
                  </a:glow>
                  <a:softEdge rad="0"/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11" name="TextBox 310">
                <a:extLst>
                  <a:ext uri="{FF2B5EF4-FFF2-40B4-BE49-F238E27FC236}">
                    <a16:creationId xmlns:a16="http://schemas.microsoft.com/office/drawing/2014/main" id="{9F796294-4B90-4904-B317-81B05567460C}"/>
                  </a:ext>
                </a:extLst>
              </p:cNvPr>
              <p:cNvSpPr txBox="1"/>
              <p:nvPr/>
            </p:nvSpPr>
            <p:spPr>
              <a:xfrm>
                <a:off x="7025692" y="2046392"/>
                <a:ext cx="14858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ko-KR" altLang="en-US" dirty="0">
                    <a:solidFill>
                      <a:schemeClr val="bg1"/>
                    </a:solidFill>
                  </a:rPr>
                  <a:t>카메라 이동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63578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1.85185E-6 C -4.16667E-7 0.0331 -0.01953 0.05995 -0.04336 0.05995 C -0.07148 0.05995 -0.08164 0.03009 -0.08594 0.01204 L -0.09023 -0.01204 C -0.09466 -0.03009 -0.10547 -0.05996 -0.13724 -0.05996 C -0.15742 -0.05996 -0.18047 -0.0331 -0.18047 1.85185E-6 C -0.18047 0.0331 -0.15742 0.05995 -0.13724 0.05995 C -0.10547 0.05995 -0.09466 0.03009 -0.09023 0.01204 L -0.08594 -0.01204 C -0.08164 -0.03009 -0.07148 -0.05996 -0.04336 -0.05996 C -0.01953 -0.05996 -4.16667E-7 -0.0331 -4.16667E-7 1.85185E-6 Z " pathEditMode="relative" rAng="0" ptsTypes="AAAAAAAAAAA">
                                      <p:cBhvr>
                                        <p:cTn id="6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02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" name="그룹 139">
            <a:extLst>
              <a:ext uri="{FF2B5EF4-FFF2-40B4-BE49-F238E27FC236}">
                <a16:creationId xmlns:a16="http://schemas.microsoft.com/office/drawing/2014/main" id="{3569D866-4DAC-40D7-AF89-B693036C0B1E}"/>
              </a:ext>
            </a:extLst>
          </p:cNvPr>
          <p:cNvGrpSpPr/>
          <p:nvPr/>
        </p:nvGrpSpPr>
        <p:grpSpPr>
          <a:xfrm>
            <a:off x="517860" y="476275"/>
            <a:ext cx="5379315" cy="584775"/>
            <a:chOff x="517860" y="476275"/>
            <a:chExt cx="5379315" cy="584775"/>
          </a:xfrm>
        </p:grpSpPr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0A44316B-7020-4CA3-B51E-15C602C647B2}"/>
                </a:ext>
              </a:extLst>
            </p:cNvPr>
            <p:cNvSpPr txBox="1"/>
            <p:nvPr/>
          </p:nvSpPr>
          <p:spPr>
            <a:xfrm>
              <a:off x="621372" y="476275"/>
              <a:ext cx="527580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b="1" dirty="0">
                  <a:solidFill>
                    <a:schemeClr val="bg1">
                      <a:lumMod val="95000"/>
                    </a:schemeClr>
                  </a:solidFill>
                </a:rPr>
                <a:t>기술 요소와 중점 연구 분야</a:t>
              </a: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D8EEAFD2-7F8D-49C9-AE79-C256B1791B67}"/>
                </a:ext>
              </a:extLst>
            </p:cNvPr>
            <p:cNvSpPr/>
            <p:nvPr/>
          </p:nvSpPr>
          <p:spPr>
            <a:xfrm>
              <a:off x="517860" y="634948"/>
              <a:ext cx="185807" cy="336435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C000"/>
                </a:solidFill>
              </a:endParaRPr>
            </a:p>
          </p:txBody>
        </p:sp>
        <p:cxnSp>
          <p:nvCxnSpPr>
            <p:cNvPr id="124" name="직선 연결선 123">
              <a:extLst>
                <a:ext uri="{FF2B5EF4-FFF2-40B4-BE49-F238E27FC236}">
                  <a16:creationId xmlns:a16="http://schemas.microsoft.com/office/drawing/2014/main" id="{AAB48DD9-0A35-4198-9BDB-D9758E34C870}"/>
                </a:ext>
              </a:extLst>
            </p:cNvPr>
            <p:cNvCxnSpPr>
              <a:cxnSpLocks/>
            </p:cNvCxnSpPr>
            <p:nvPr/>
          </p:nvCxnSpPr>
          <p:spPr>
            <a:xfrm>
              <a:off x="517860" y="1009294"/>
              <a:ext cx="5379315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1" name="그룹 160">
            <a:extLst>
              <a:ext uri="{FF2B5EF4-FFF2-40B4-BE49-F238E27FC236}">
                <a16:creationId xmlns:a16="http://schemas.microsoft.com/office/drawing/2014/main" id="{9A42D972-4542-4FA3-A472-7D9C710EAD28}"/>
              </a:ext>
            </a:extLst>
          </p:cNvPr>
          <p:cNvGrpSpPr/>
          <p:nvPr/>
        </p:nvGrpSpPr>
        <p:grpSpPr>
          <a:xfrm>
            <a:off x="403472" y="1244555"/>
            <a:ext cx="5070494" cy="4887565"/>
            <a:chOff x="403472" y="1244555"/>
            <a:chExt cx="5070494" cy="4887565"/>
          </a:xfrm>
        </p:grpSpPr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85B91AAC-3221-46B6-AE4C-FFB4615CF846}"/>
                </a:ext>
              </a:extLst>
            </p:cNvPr>
            <p:cNvSpPr/>
            <p:nvPr/>
          </p:nvSpPr>
          <p:spPr>
            <a:xfrm>
              <a:off x="535111" y="1374191"/>
              <a:ext cx="4821896" cy="4637157"/>
            </a:xfrm>
            <a:prstGeom prst="rect">
              <a:avLst/>
            </a:prstGeom>
            <a:solidFill>
              <a:schemeClr val="bg2">
                <a:lumMod val="7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7" name="L 도형 136">
              <a:extLst>
                <a:ext uri="{FF2B5EF4-FFF2-40B4-BE49-F238E27FC236}">
                  <a16:creationId xmlns:a16="http://schemas.microsoft.com/office/drawing/2014/main" id="{6D1692BF-A83E-4697-98D3-E56166D38101}"/>
                </a:ext>
              </a:extLst>
            </p:cNvPr>
            <p:cNvSpPr/>
            <p:nvPr/>
          </p:nvSpPr>
          <p:spPr>
            <a:xfrm rot="5400000">
              <a:off x="403472" y="1244555"/>
              <a:ext cx="781389" cy="781389"/>
            </a:xfrm>
            <a:prstGeom prst="corner">
              <a:avLst>
                <a:gd name="adj1" fmla="val 14952"/>
                <a:gd name="adj2" fmla="val 14030"/>
              </a:avLst>
            </a:prstGeom>
            <a:noFill/>
            <a:ln>
              <a:solidFill>
                <a:schemeClr val="accent4">
                  <a:lumMod val="40000"/>
                  <a:lumOff val="60000"/>
                </a:schemeClr>
              </a:solidFill>
            </a:ln>
            <a:effectLst>
              <a:glow rad="139700">
                <a:schemeClr val="accent4">
                  <a:lumMod val="40000"/>
                  <a:lumOff val="60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2" name="L 도형 141">
              <a:extLst>
                <a:ext uri="{FF2B5EF4-FFF2-40B4-BE49-F238E27FC236}">
                  <a16:creationId xmlns:a16="http://schemas.microsoft.com/office/drawing/2014/main" id="{0A14944B-8401-4937-BDFC-49944DE63BB7}"/>
                </a:ext>
              </a:extLst>
            </p:cNvPr>
            <p:cNvSpPr/>
            <p:nvPr/>
          </p:nvSpPr>
          <p:spPr>
            <a:xfrm>
              <a:off x="425653" y="5350731"/>
              <a:ext cx="781389" cy="781389"/>
            </a:xfrm>
            <a:prstGeom prst="corner">
              <a:avLst>
                <a:gd name="adj1" fmla="val 14952"/>
                <a:gd name="adj2" fmla="val 14030"/>
              </a:avLst>
            </a:prstGeom>
            <a:noFill/>
            <a:ln>
              <a:solidFill>
                <a:schemeClr val="accent4">
                  <a:lumMod val="40000"/>
                  <a:lumOff val="60000"/>
                </a:schemeClr>
              </a:solidFill>
            </a:ln>
            <a:effectLst>
              <a:glow rad="139700">
                <a:schemeClr val="accent4">
                  <a:lumMod val="40000"/>
                  <a:lumOff val="60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3" name="L 도형 142">
              <a:extLst>
                <a:ext uri="{FF2B5EF4-FFF2-40B4-BE49-F238E27FC236}">
                  <a16:creationId xmlns:a16="http://schemas.microsoft.com/office/drawing/2014/main" id="{0B1486CA-02EF-4473-94C6-74EF273C7818}"/>
                </a:ext>
              </a:extLst>
            </p:cNvPr>
            <p:cNvSpPr/>
            <p:nvPr/>
          </p:nvSpPr>
          <p:spPr>
            <a:xfrm rot="10800000">
              <a:off x="4685076" y="1264068"/>
              <a:ext cx="781389" cy="781389"/>
            </a:xfrm>
            <a:prstGeom prst="corner">
              <a:avLst>
                <a:gd name="adj1" fmla="val 14952"/>
                <a:gd name="adj2" fmla="val 14030"/>
              </a:avLst>
            </a:prstGeom>
            <a:noFill/>
            <a:ln>
              <a:solidFill>
                <a:schemeClr val="accent4">
                  <a:lumMod val="40000"/>
                  <a:lumOff val="60000"/>
                </a:schemeClr>
              </a:solidFill>
            </a:ln>
            <a:effectLst>
              <a:glow rad="139700">
                <a:schemeClr val="accent4">
                  <a:lumMod val="40000"/>
                  <a:lumOff val="60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4" name="L 도형 143">
              <a:extLst>
                <a:ext uri="{FF2B5EF4-FFF2-40B4-BE49-F238E27FC236}">
                  <a16:creationId xmlns:a16="http://schemas.microsoft.com/office/drawing/2014/main" id="{F1505152-6103-4CCD-92E8-10A87B8D3563}"/>
                </a:ext>
              </a:extLst>
            </p:cNvPr>
            <p:cNvSpPr/>
            <p:nvPr/>
          </p:nvSpPr>
          <p:spPr>
            <a:xfrm rot="16200000">
              <a:off x="4692577" y="5350730"/>
              <a:ext cx="781389" cy="781389"/>
            </a:xfrm>
            <a:prstGeom prst="corner">
              <a:avLst>
                <a:gd name="adj1" fmla="val 14952"/>
                <a:gd name="adj2" fmla="val 14030"/>
              </a:avLst>
            </a:prstGeom>
            <a:noFill/>
            <a:ln>
              <a:solidFill>
                <a:schemeClr val="accent4">
                  <a:lumMod val="40000"/>
                  <a:lumOff val="60000"/>
                </a:schemeClr>
              </a:solidFill>
            </a:ln>
            <a:effectLst>
              <a:glow rad="139700">
                <a:schemeClr val="accent4">
                  <a:lumMod val="40000"/>
                  <a:lumOff val="60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CED5BE41-F7B4-4C8B-A8A3-7980D0CBAAE8}"/>
                </a:ext>
              </a:extLst>
            </p:cNvPr>
            <p:cNvSpPr/>
            <p:nvPr/>
          </p:nvSpPr>
          <p:spPr>
            <a:xfrm>
              <a:off x="626032" y="1590892"/>
              <a:ext cx="180155" cy="461170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C000"/>
                </a:solidFill>
              </a:endParaRPr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7DCEC68A-46FA-49A2-8D2F-231A95243487}"/>
                </a:ext>
              </a:extLst>
            </p:cNvPr>
            <p:cNvSpPr txBox="1"/>
            <p:nvPr/>
          </p:nvSpPr>
          <p:spPr>
            <a:xfrm>
              <a:off x="772801" y="1537552"/>
              <a:ext cx="458330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</a:rPr>
                <a:t>Mesh</a:t>
              </a:r>
              <a:r>
                <a:rPr lang="ko-KR" altLang="en-US" b="1" dirty="0">
                  <a:solidFill>
                    <a:schemeClr val="bg1"/>
                  </a:solidFill>
                </a:rPr>
                <a:t> </a:t>
              </a:r>
              <a:r>
                <a:rPr lang="en-US" altLang="ko-KR" b="1" dirty="0">
                  <a:solidFill>
                    <a:schemeClr val="bg1"/>
                  </a:solidFill>
                </a:rPr>
                <a:t>slice</a:t>
              </a:r>
              <a:r>
                <a:rPr lang="ko-KR" altLang="en-US" b="1" dirty="0">
                  <a:solidFill>
                    <a:schemeClr val="bg1"/>
                  </a:solidFill>
                </a:rPr>
                <a:t>를 이용한 오브젝트 </a:t>
              </a:r>
              <a:r>
                <a:rPr lang="ko-KR" altLang="en-US" b="1" dirty="0" err="1">
                  <a:solidFill>
                    <a:schemeClr val="bg1"/>
                  </a:solidFill>
                </a:rPr>
                <a:t>디스트럭션</a:t>
              </a:r>
              <a:endParaRPr lang="en-US" altLang="ko-KR" b="1" dirty="0">
                <a:solidFill>
                  <a:schemeClr val="bg1"/>
                </a:solidFill>
              </a:endParaRPr>
            </a:p>
            <a:p>
              <a:endParaRPr lang="en-US" altLang="ko-KR" b="1" dirty="0">
                <a:solidFill>
                  <a:schemeClr val="bg1"/>
                </a:solidFill>
              </a:endParaRPr>
            </a:p>
          </p:txBody>
        </p: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674F562E-275C-4BF2-9B5B-E6160B49F51D}"/>
                </a:ext>
              </a:extLst>
            </p:cNvPr>
            <p:cNvSpPr txBox="1"/>
            <p:nvPr/>
          </p:nvSpPr>
          <p:spPr>
            <a:xfrm>
              <a:off x="609858" y="5089113"/>
              <a:ext cx="481413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</a:rPr>
                <a:t>Mesh</a:t>
              </a:r>
              <a:r>
                <a:rPr lang="ko-KR" altLang="en-US" b="1" dirty="0">
                  <a:solidFill>
                    <a:schemeClr val="bg1"/>
                  </a:solidFill>
                </a:rPr>
                <a:t> </a:t>
              </a:r>
              <a:r>
                <a:rPr lang="en-US" altLang="ko-KR" b="1" dirty="0">
                  <a:solidFill>
                    <a:schemeClr val="bg1"/>
                  </a:solidFill>
                </a:rPr>
                <a:t>slice</a:t>
              </a:r>
              <a:r>
                <a:rPr lang="ko-KR" altLang="en-US" b="1" dirty="0">
                  <a:solidFill>
                    <a:schemeClr val="bg1"/>
                  </a:solidFill>
                </a:rPr>
                <a:t>를 이용하여 건물 붕괴애니메이션</a:t>
              </a:r>
              <a:endParaRPr lang="en-US" altLang="ko-KR" b="1" dirty="0">
                <a:solidFill>
                  <a:schemeClr val="bg1"/>
                </a:solidFill>
              </a:endParaRPr>
            </a:p>
            <a:p>
              <a:r>
                <a:rPr lang="ko-KR" altLang="en-US" b="1" dirty="0">
                  <a:solidFill>
                    <a:schemeClr val="bg1"/>
                  </a:solidFill>
                </a:rPr>
                <a:t>제작</a:t>
              </a:r>
              <a:endParaRPr lang="en-US" altLang="ko-KR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C953BEDD-3BC8-4E46-850A-C5916522A44F}"/>
              </a:ext>
            </a:extLst>
          </p:cNvPr>
          <p:cNvSpPr/>
          <p:nvPr/>
        </p:nvSpPr>
        <p:spPr>
          <a:xfrm>
            <a:off x="6966634" y="1374191"/>
            <a:ext cx="4821896" cy="4637157"/>
          </a:xfrm>
          <a:prstGeom prst="rect">
            <a:avLst/>
          </a:prstGeom>
          <a:solidFill>
            <a:schemeClr val="bg2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2" name="L 도형 151">
            <a:extLst>
              <a:ext uri="{FF2B5EF4-FFF2-40B4-BE49-F238E27FC236}">
                <a16:creationId xmlns:a16="http://schemas.microsoft.com/office/drawing/2014/main" id="{D22CC7B3-B30E-442B-BA38-F40424EA1F6E}"/>
              </a:ext>
            </a:extLst>
          </p:cNvPr>
          <p:cNvSpPr/>
          <p:nvPr/>
        </p:nvSpPr>
        <p:spPr>
          <a:xfrm rot="5400000">
            <a:off x="6834995" y="1244555"/>
            <a:ext cx="781389" cy="781389"/>
          </a:xfrm>
          <a:prstGeom prst="corner">
            <a:avLst>
              <a:gd name="adj1" fmla="val 14952"/>
              <a:gd name="adj2" fmla="val 14030"/>
            </a:avLst>
          </a:prstGeom>
          <a:noFill/>
          <a:ln>
            <a:solidFill>
              <a:schemeClr val="accent4">
                <a:lumMod val="40000"/>
                <a:lumOff val="60000"/>
              </a:schemeClr>
            </a:solidFill>
          </a:ln>
          <a:effectLst>
            <a:glow rad="139700">
              <a:schemeClr val="accent4">
                <a:lumMod val="40000"/>
                <a:lumOff val="60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3" name="L 도형 152">
            <a:extLst>
              <a:ext uri="{FF2B5EF4-FFF2-40B4-BE49-F238E27FC236}">
                <a16:creationId xmlns:a16="http://schemas.microsoft.com/office/drawing/2014/main" id="{BBCC7666-135F-4174-873C-AB82258F2AB5}"/>
              </a:ext>
            </a:extLst>
          </p:cNvPr>
          <p:cNvSpPr/>
          <p:nvPr/>
        </p:nvSpPr>
        <p:spPr>
          <a:xfrm>
            <a:off x="6857176" y="5350731"/>
            <a:ext cx="781389" cy="781389"/>
          </a:xfrm>
          <a:prstGeom prst="corner">
            <a:avLst>
              <a:gd name="adj1" fmla="val 14952"/>
              <a:gd name="adj2" fmla="val 14030"/>
            </a:avLst>
          </a:prstGeom>
          <a:noFill/>
          <a:ln>
            <a:solidFill>
              <a:schemeClr val="accent4">
                <a:lumMod val="40000"/>
                <a:lumOff val="60000"/>
              </a:schemeClr>
            </a:solidFill>
          </a:ln>
          <a:effectLst>
            <a:glow rad="139700">
              <a:schemeClr val="accent4">
                <a:lumMod val="40000"/>
                <a:lumOff val="60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4" name="L 도형 153">
            <a:extLst>
              <a:ext uri="{FF2B5EF4-FFF2-40B4-BE49-F238E27FC236}">
                <a16:creationId xmlns:a16="http://schemas.microsoft.com/office/drawing/2014/main" id="{833A6CC5-C305-4036-8CEB-3A321F84DA74}"/>
              </a:ext>
            </a:extLst>
          </p:cNvPr>
          <p:cNvSpPr/>
          <p:nvPr/>
        </p:nvSpPr>
        <p:spPr>
          <a:xfrm rot="10800000">
            <a:off x="11116599" y="1264068"/>
            <a:ext cx="781389" cy="781389"/>
          </a:xfrm>
          <a:prstGeom prst="corner">
            <a:avLst>
              <a:gd name="adj1" fmla="val 14952"/>
              <a:gd name="adj2" fmla="val 14030"/>
            </a:avLst>
          </a:prstGeom>
          <a:noFill/>
          <a:ln>
            <a:solidFill>
              <a:schemeClr val="accent4">
                <a:lumMod val="40000"/>
                <a:lumOff val="60000"/>
              </a:schemeClr>
            </a:solidFill>
          </a:ln>
          <a:effectLst>
            <a:glow rad="139700">
              <a:schemeClr val="accent4">
                <a:lumMod val="40000"/>
                <a:lumOff val="60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5" name="L 도형 154">
            <a:extLst>
              <a:ext uri="{FF2B5EF4-FFF2-40B4-BE49-F238E27FC236}">
                <a16:creationId xmlns:a16="http://schemas.microsoft.com/office/drawing/2014/main" id="{2929BB06-01EB-4759-8749-1027A6DD1C8A}"/>
              </a:ext>
            </a:extLst>
          </p:cNvPr>
          <p:cNvSpPr/>
          <p:nvPr/>
        </p:nvSpPr>
        <p:spPr>
          <a:xfrm rot="16200000">
            <a:off x="11124100" y="5350730"/>
            <a:ext cx="781389" cy="781389"/>
          </a:xfrm>
          <a:prstGeom prst="corner">
            <a:avLst>
              <a:gd name="adj1" fmla="val 14952"/>
              <a:gd name="adj2" fmla="val 14030"/>
            </a:avLst>
          </a:prstGeom>
          <a:noFill/>
          <a:ln>
            <a:solidFill>
              <a:schemeClr val="accent4">
                <a:lumMod val="40000"/>
                <a:lumOff val="60000"/>
              </a:schemeClr>
            </a:solidFill>
          </a:ln>
          <a:effectLst>
            <a:glow rad="139700">
              <a:schemeClr val="accent4">
                <a:lumMod val="40000"/>
                <a:lumOff val="60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57DE9ED9-D32E-465B-88F3-79770EF698DA}"/>
              </a:ext>
            </a:extLst>
          </p:cNvPr>
          <p:cNvSpPr/>
          <p:nvPr/>
        </p:nvSpPr>
        <p:spPr>
          <a:xfrm>
            <a:off x="7057555" y="1590892"/>
            <a:ext cx="180155" cy="46117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C000"/>
              </a:solidFill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ED8619FD-C8A9-42C3-AFCD-97C79032109E}"/>
              </a:ext>
            </a:extLst>
          </p:cNvPr>
          <p:cNvSpPr txBox="1"/>
          <p:nvPr/>
        </p:nvSpPr>
        <p:spPr>
          <a:xfrm>
            <a:off x="7204324" y="1537552"/>
            <a:ext cx="2425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커스텀 </a:t>
            </a:r>
            <a:r>
              <a:rPr lang="ko-KR" altLang="en-US" b="1" dirty="0" err="1">
                <a:solidFill>
                  <a:schemeClr val="bg1"/>
                </a:solidFill>
              </a:rPr>
              <a:t>툰쉐이더</a:t>
            </a:r>
            <a:r>
              <a:rPr lang="ko-KR" altLang="en-US" b="1" dirty="0">
                <a:solidFill>
                  <a:schemeClr val="bg1"/>
                </a:solidFill>
              </a:rPr>
              <a:t> 작성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559504E8-4328-4F7D-A411-0D12B8CA93C0}"/>
              </a:ext>
            </a:extLst>
          </p:cNvPr>
          <p:cNvSpPr txBox="1"/>
          <p:nvPr/>
        </p:nvSpPr>
        <p:spPr>
          <a:xfrm>
            <a:off x="6989170" y="5089113"/>
            <a:ext cx="48068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>
                <a:solidFill>
                  <a:schemeClr val="bg1"/>
                </a:solidFill>
              </a:rPr>
              <a:t>쉐이더</a:t>
            </a:r>
            <a:r>
              <a:rPr lang="ko-KR" altLang="en-US" b="1" dirty="0">
                <a:solidFill>
                  <a:schemeClr val="bg1"/>
                </a:solidFill>
              </a:rPr>
              <a:t> 그래프를 이용하여</a:t>
            </a:r>
            <a:r>
              <a:rPr lang="en-US" altLang="ko-KR" b="1" dirty="0">
                <a:solidFill>
                  <a:schemeClr val="bg1"/>
                </a:solidFill>
              </a:rPr>
              <a:t> directional Light</a:t>
            </a:r>
            <a:r>
              <a:rPr lang="ko-KR" altLang="en-US" b="1" dirty="0">
                <a:solidFill>
                  <a:schemeClr val="bg1"/>
                </a:solidFill>
              </a:rPr>
              <a:t>에 반사되는 반사광과 아웃라인을 가진 쉘</a:t>
            </a:r>
            <a:br>
              <a:rPr lang="en-US" altLang="ko-KR" b="1" dirty="0">
                <a:solidFill>
                  <a:schemeClr val="bg1"/>
                </a:solidFill>
              </a:rPr>
            </a:br>
            <a:r>
              <a:rPr lang="ko-KR" altLang="en-US" b="1" dirty="0" err="1">
                <a:solidFill>
                  <a:schemeClr val="bg1"/>
                </a:solidFill>
              </a:rPr>
              <a:t>쉐이더</a:t>
            </a:r>
            <a:r>
              <a:rPr lang="ko-KR" altLang="en-US" b="1" dirty="0">
                <a:solidFill>
                  <a:schemeClr val="bg1"/>
                </a:solidFill>
              </a:rPr>
              <a:t> 제작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95235EB-E9AE-43E7-A444-628FA64A94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9600" y="2264924"/>
            <a:ext cx="2315964" cy="253730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4742D74-8BBE-DA51-30EB-9B969CFACC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996" y="2366830"/>
            <a:ext cx="4105275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5306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" name="그룹 139">
            <a:extLst>
              <a:ext uri="{FF2B5EF4-FFF2-40B4-BE49-F238E27FC236}">
                <a16:creationId xmlns:a16="http://schemas.microsoft.com/office/drawing/2014/main" id="{3569D866-4DAC-40D7-AF89-B693036C0B1E}"/>
              </a:ext>
            </a:extLst>
          </p:cNvPr>
          <p:cNvGrpSpPr/>
          <p:nvPr/>
        </p:nvGrpSpPr>
        <p:grpSpPr>
          <a:xfrm>
            <a:off x="517860" y="476275"/>
            <a:ext cx="5616560" cy="584775"/>
            <a:chOff x="517860" y="476275"/>
            <a:chExt cx="5616560" cy="584775"/>
          </a:xfrm>
        </p:grpSpPr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0A44316B-7020-4CA3-B51E-15C602C647B2}"/>
                </a:ext>
              </a:extLst>
            </p:cNvPr>
            <p:cNvSpPr txBox="1"/>
            <p:nvPr/>
          </p:nvSpPr>
          <p:spPr>
            <a:xfrm>
              <a:off x="621372" y="476275"/>
              <a:ext cx="551304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b="1" dirty="0">
                  <a:solidFill>
                    <a:schemeClr val="bg1">
                      <a:lumMod val="95000"/>
                    </a:schemeClr>
                  </a:solidFill>
                </a:rPr>
                <a:t>기술 요소와 중점 연구 분야</a:t>
              </a:r>
              <a:r>
                <a:rPr lang="en-US" altLang="ko-KR" sz="3200" b="1" dirty="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  <a:endParaRPr lang="ko-KR" altLang="en-US" sz="3200" b="1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D8EEAFD2-7F8D-49C9-AE79-C256B1791B67}"/>
                </a:ext>
              </a:extLst>
            </p:cNvPr>
            <p:cNvSpPr/>
            <p:nvPr/>
          </p:nvSpPr>
          <p:spPr>
            <a:xfrm>
              <a:off x="517860" y="634948"/>
              <a:ext cx="185807" cy="336435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C000"/>
                </a:solidFill>
              </a:endParaRPr>
            </a:p>
          </p:txBody>
        </p:sp>
        <p:cxnSp>
          <p:nvCxnSpPr>
            <p:cNvPr id="124" name="직선 연결선 123">
              <a:extLst>
                <a:ext uri="{FF2B5EF4-FFF2-40B4-BE49-F238E27FC236}">
                  <a16:creationId xmlns:a16="http://schemas.microsoft.com/office/drawing/2014/main" id="{AAB48DD9-0A35-4198-9BDB-D9758E34C870}"/>
                </a:ext>
              </a:extLst>
            </p:cNvPr>
            <p:cNvCxnSpPr>
              <a:cxnSpLocks/>
            </p:cNvCxnSpPr>
            <p:nvPr/>
          </p:nvCxnSpPr>
          <p:spPr>
            <a:xfrm>
              <a:off x="517860" y="1009294"/>
              <a:ext cx="5512004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85B91AAC-3221-46B6-AE4C-FFB4615CF846}"/>
              </a:ext>
            </a:extLst>
          </p:cNvPr>
          <p:cNvSpPr/>
          <p:nvPr/>
        </p:nvSpPr>
        <p:spPr>
          <a:xfrm>
            <a:off x="535111" y="1374191"/>
            <a:ext cx="4821896" cy="4637157"/>
          </a:xfrm>
          <a:prstGeom prst="rect">
            <a:avLst/>
          </a:prstGeom>
          <a:solidFill>
            <a:schemeClr val="bg2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7" name="L 도형 136">
            <a:extLst>
              <a:ext uri="{FF2B5EF4-FFF2-40B4-BE49-F238E27FC236}">
                <a16:creationId xmlns:a16="http://schemas.microsoft.com/office/drawing/2014/main" id="{6D1692BF-A83E-4697-98D3-E56166D38101}"/>
              </a:ext>
            </a:extLst>
          </p:cNvPr>
          <p:cNvSpPr/>
          <p:nvPr/>
        </p:nvSpPr>
        <p:spPr>
          <a:xfrm rot="5400000">
            <a:off x="403472" y="1244555"/>
            <a:ext cx="781389" cy="781389"/>
          </a:xfrm>
          <a:prstGeom prst="corner">
            <a:avLst>
              <a:gd name="adj1" fmla="val 14952"/>
              <a:gd name="adj2" fmla="val 14030"/>
            </a:avLst>
          </a:prstGeom>
          <a:noFill/>
          <a:ln>
            <a:solidFill>
              <a:schemeClr val="accent4">
                <a:lumMod val="40000"/>
                <a:lumOff val="60000"/>
              </a:schemeClr>
            </a:solidFill>
          </a:ln>
          <a:effectLst>
            <a:glow rad="139700">
              <a:schemeClr val="accent4">
                <a:lumMod val="40000"/>
                <a:lumOff val="60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2" name="L 도형 141">
            <a:extLst>
              <a:ext uri="{FF2B5EF4-FFF2-40B4-BE49-F238E27FC236}">
                <a16:creationId xmlns:a16="http://schemas.microsoft.com/office/drawing/2014/main" id="{0A14944B-8401-4937-BDFC-49944DE63BB7}"/>
              </a:ext>
            </a:extLst>
          </p:cNvPr>
          <p:cNvSpPr/>
          <p:nvPr/>
        </p:nvSpPr>
        <p:spPr>
          <a:xfrm>
            <a:off x="425653" y="5350731"/>
            <a:ext cx="781389" cy="781389"/>
          </a:xfrm>
          <a:prstGeom prst="corner">
            <a:avLst>
              <a:gd name="adj1" fmla="val 14952"/>
              <a:gd name="adj2" fmla="val 14030"/>
            </a:avLst>
          </a:prstGeom>
          <a:noFill/>
          <a:ln>
            <a:solidFill>
              <a:schemeClr val="accent4">
                <a:lumMod val="40000"/>
                <a:lumOff val="60000"/>
              </a:schemeClr>
            </a:solidFill>
          </a:ln>
          <a:effectLst>
            <a:glow rad="139700">
              <a:schemeClr val="accent4">
                <a:lumMod val="40000"/>
                <a:lumOff val="60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3" name="L 도형 142">
            <a:extLst>
              <a:ext uri="{FF2B5EF4-FFF2-40B4-BE49-F238E27FC236}">
                <a16:creationId xmlns:a16="http://schemas.microsoft.com/office/drawing/2014/main" id="{0B1486CA-02EF-4473-94C6-74EF273C7818}"/>
              </a:ext>
            </a:extLst>
          </p:cNvPr>
          <p:cNvSpPr/>
          <p:nvPr/>
        </p:nvSpPr>
        <p:spPr>
          <a:xfrm rot="10800000">
            <a:off x="4685076" y="1264068"/>
            <a:ext cx="781389" cy="781389"/>
          </a:xfrm>
          <a:prstGeom prst="corner">
            <a:avLst>
              <a:gd name="adj1" fmla="val 14952"/>
              <a:gd name="adj2" fmla="val 14030"/>
            </a:avLst>
          </a:prstGeom>
          <a:noFill/>
          <a:ln>
            <a:solidFill>
              <a:schemeClr val="accent4">
                <a:lumMod val="40000"/>
                <a:lumOff val="60000"/>
              </a:schemeClr>
            </a:solidFill>
          </a:ln>
          <a:effectLst>
            <a:glow rad="139700">
              <a:schemeClr val="accent4">
                <a:lumMod val="40000"/>
                <a:lumOff val="60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4" name="L 도형 143">
            <a:extLst>
              <a:ext uri="{FF2B5EF4-FFF2-40B4-BE49-F238E27FC236}">
                <a16:creationId xmlns:a16="http://schemas.microsoft.com/office/drawing/2014/main" id="{F1505152-6103-4CCD-92E8-10A87B8D3563}"/>
              </a:ext>
            </a:extLst>
          </p:cNvPr>
          <p:cNvSpPr/>
          <p:nvPr/>
        </p:nvSpPr>
        <p:spPr>
          <a:xfrm rot="16200000">
            <a:off x="4692577" y="5350730"/>
            <a:ext cx="781389" cy="781389"/>
          </a:xfrm>
          <a:prstGeom prst="corner">
            <a:avLst>
              <a:gd name="adj1" fmla="val 14952"/>
              <a:gd name="adj2" fmla="val 14030"/>
            </a:avLst>
          </a:prstGeom>
          <a:noFill/>
          <a:ln>
            <a:solidFill>
              <a:schemeClr val="accent4">
                <a:lumMod val="40000"/>
                <a:lumOff val="60000"/>
              </a:schemeClr>
            </a:solidFill>
          </a:ln>
          <a:effectLst>
            <a:glow rad="139700">
              <a:schemeClr val="accent4">
                <a:lumMod val="40000"/>
                <a:lumOff val="60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CED5BE41-F7B4-4C8B-A8A3-7980D0CBAAE8}"/>
              </a:ext>
            </a:extLst>
          </p:cNvPr>
          <p:cNvSpPr/>
          <p:nvPr/>
        </p:nvSpPr>
        <p:spPr>
          <a:xfrm>
            <a:off x="626032" y="1590892"/>
            <a:ext cx="180155" cy="46117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C000"/>
              </a:solidFill>
            </a:endParaRP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7DCEC68A-46FA-49A2-8D2F-231A95243487}"/>
              </a:ext>
            </a:extLst>
          </p:cNvPr>
          <p:cNvSpPr txBox="1"/>
          <p:nvPr/>
        </p:nvSpPr>
        <p:spPr>
          <a:xfrm>
            <a:off x="772801" y="1537552"/>
            <a:ext cx="3791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건물을 덮고 있는 배리어 </a:t>
            </a:r>
            <a:r>
              <a:rPr lang="en-US" altLang="ko-KR" b="1" dirty="0">
                <a:solidFill>
                  <a:schemeClr val="bg1"/>
                </a:solidFill>
              </a:rPr>
              <a:t>VFX </a:t>
            </a:r>
            <a:r>
              <a:rPr lang="ko-KR" altLang="en-US" b="1" dirty="0">
                <a:solidFill>
                  <a:schemeClr val="bg1"/>
                </a:solidFill>
              </a:rPr>
              <a:t>제작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674F562E-275C-4BF2-9B5B-E6160B49F51D}"/>
              </a:ext>
            </a:extLst>
          </p:cNvPr>
          <p:cNvSpPr txBox="1"/>
          <p:nvPr/>
        </p:nvSpPr>
        <p:spPr>
          <a:xfrm>
            <a:off x="609858" y="5089113"/>
            <a:ext cx="440216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오브젝트가 부딪힐 경우 나오는 배리어</a:t>
            </a:r>
            <a:endParaRPr lang="en-US" altLang="ko-KR" b="1" dirty="0">
              <a:solidFill>
                <a:schemeClr val="bg1"/>
              </a:solidFill>
            </a:endParaRPr>
          </a:p>
          <a:p>
            <a:r>
              <a:rPr lang="en-US" altLang="ko-KR" b="1" dirty="0">
                <a:solidFill>
                  <a:schemeClr val="bg1"/>
                </a:solidFill>
              </a:rPr>
              <a:t>VFX</a:t>
            </a:r>
            <a:r>
              <a:rPr lang="ko-KR" altLang="en-US" b="1" dirty="0">
                <a:solidFill>
                  <a:schemeClr val="bg1"/>
                </a:solidFill>
              </a:rPr>
              <a:t>를 </a:t>
            </a:r>
            <a:r>
              <a:rPr lang="ko-KR" altLang="en-US" b="1" dirty="0" err="1">
                <a:solidFill>
                  <a:schemeClr val="bg1"/>
                </a:solidFill>
              </a:rPr>
              <a:t>파티클</a:t>
            </a:r>
            <a:r>
              <a:rPr lang="ko-KR" altLang="en-US" b="1" dirty="0">
                <a:solidFill>
                  <a:schemeClr val="bg1"/>
                </a:solidFill>
              </a:rPr>
              <a:t> 시스템과 </a:t>
            </a:r>
            <a:r>
              <a:rPr lang="ko-KR" altLang="en-US" b="1" dirty="0" err="1">
                <a:solidFill>
                  <a:schemeClr val="bg1"/>
                </a:solidFill>
              </a:rPr>
              <a:t>쉐이더</a:t>
            </a:r>
            <a:r>
              <a:rPr lang="ko-KR" altLang="en-US" b="1" dirty="0">
                <a:solidFill>
                  <a:schemeClr val="bg1"/>
                </a:solidFill>
              </a:rPr>
              <a:t> 그래프를</a:t>
            </a:r>
            <a:br>
              <a:rPr lang="en-US" altLang="ko-KR" b="1" dirty="0">
                <a:solidFill>
                  <a:schemeClr val="bg1"/>
                </a:solidFill>
              </a:rPr>
            </a:br>
            <a:r>
              <a:rPr lang="ko-KR" altLang="en-US" b="1" dirty="0">
                <a:solidFill>
                  <a:schemeClr val="bg1"/>
                </a:solidFill>
              </a:rPr>
              <a:t>이용하여 제작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C953BEDD-3BC8-4E46-850A-C5916522A44F}"/>
              </a:ext>
            </a:extLst>
          </p:cNvPr>
          <p:cNvSpPr/>
          <p:nvPr/>
        </p:nvSpPr>
        <p:spPr>
          <a:xfrm>
            <a:off x="6966634" y="1374191"/>
            <a:ext cx="4821896" cy="4637157"/>
          </a:xfrm>
          <a:prstGeom prst="rect">
            <a:avLst/>
          </a:prstGeom>
          <a:solidFill>
            <a:schemeClr val="bg2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2" name="L 도형 151">
            <a:extLst>
              <a:ext uri="{FF2B5EF4-FFF2-40B4-BE49-F238E27FC236}">
                <a16:creationId xmlns:a16="http://schemas.microsoft.com/office/drawing/2014/main" id="{D22CC7B3-B30E-442B-BA38-F40424EA1F6E}"/>
              </a:ext>
            </a:extLst>
          </p:cNvPr>
          <p:cNvSpPr/>
          <p:nvPr/>
        </p:nvSpPr>
        <p:spPr>
          <a:xfrm rot="5400000">
            <a:off x="6834995" y="1244555"/>
            <a:ext cx="781389" cy="781389"/>
          </a:xfrm>
          <a:prstGeom prst="corner">
            <a:avLst>
              <a:gd name="adj1" fmla="val 14952"/>
              <a:gd name="adj2" fmla="val 14030"/>
            </a:avLst>
          </a:prstGeom>
          <a:noFill/>
          <a:ln>
            <a:solidFill>
              <a:schemeClr val="accent4">
                <a:lumMod val="40000"/>
                <a:lumOff val="60000"/>
              </a:schemeClr>
            </a:solidFill>
          </a:ln>
          <a:effectLst>
            <a:glow rad="139700">
              <a:schemeClr val="accent4">
                <a:lumMod val="40000"/>
                <a:lumOff val="60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3" name="L 도형 152">
            <a:extLst>
              <a:ext uri="{FF2B5EF4-FFF2-40B4-BE49-F238E27FC236}">
                <a16:creationId xmlns:a16="http://schemas.microsoft.com/office/drawing/2014/main" id="{BBCC7666-135F-4174-873C-AB82258F2AB5}"/>
              </a:ext>
            </a:extLst>
          </p:cNvPr>
          <p:cNvSpPr/>
          <p:nvPr/>
        </p:nvSpPr>
        <p:spPr>
          <a:xfrm>
            <a:off x="6857176" y="5350731"/>
            <a:ext cx="781389" cy="781389"/>
          </a:xfrm>
          <a:prstGeom prst="corner">
            <a:avLst>
              <a:gd name="adj1" fmla="val 14952"/>
              <a:gd name="adj2" fmla="val 14030"/>
            </a:avLst>
          </a:prstGeom>
          <a:noFill/>
          <a:ln>
            <a:solidFill>
              <a:schemeClr val="accent4">
                <a:lumMod val="40000"/>
                <a:lumOff val="60000"/>
              </a:schemeClr>
            </a:solidFill>
          </a:ln>
          <a:effectLst>
            <a:glow rad="139700">
              <a:schemeClr val="accent4">
                <a:lumMod val="40000"/>
                <a:lumOff val="60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4" name="L 도형 153">
            <a:extLst>
              <a:ext uri="{FF2B5EF4-FFF2-40B4-BE49-F238E27FC236}">
                <a16:creationId xmlns:a16="http://schemas.microsoft.com/office/drawing/2014/main" id="{833A6CC5-C305-4036-8CEB-3A321F84DA74}"/>
              </a:ext>
            </a:extLst>
          </p:cNvPr>
          <p:cNvSpPr/>
          <p:nvPr/>
        </p:nvSpPr>
        <p:spPr>
          <a:xfrm rot="10800000">
            <a:off x="11116599" y="1264068"/>
            <a:ext cx="781389" cy="781389"/>
          </a:xfrm>
          <a:prstGeom prst="corner">
            <a:avLst>
              <a:gd name="adj1" fmla="val 14952"/>
              <a:gd name="adj2" fmla="val 14030"/>
            </a:avLst>
          </a:prstGeom>
          <a:noFill/>
          <a:ln>
            <a:solidFill>
              <a:schemeClr val="accent4">
                <a:lumMod val="40000"/>
                <a:lumOff val="60000"/>
              </a:schemeClr>
            </a:solidFill>
          </a:ln>
          <a:effectLst>
            <a:glow rad="139700">
              <a:schemeClr val="accent4">
                <a:lumMod val="40000"/>
                <a:lumOff val="60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5" name="L 도형 154">
            <a:extLst>
              <a:ext uri="{FF2B5EF4-FFF2-40B4-BE49-F238E27FC236}">
                <a16:creationId xmlns:a16="http://schemas.microsoft.com/office/drawing/2014/main" id="{2929BB06-01EB-4759-8749-1027A6DD1C8A}"/>
              </a:ext>
            </a:extLst>
          </p:cNvPr>
          <p:cNvSpPr/>
          <p:nvPr/>
        </p:nvSpPr>
        <p:spPr>
          <a:xfrm rot="16200000">
            <a:off x="11124100" y="5350730"/>
            <a:ext cx="781389" cy="781389"/>
          </a:xfrm>
          <a:prstGeom prst="corner">
            <a:avLst>
              <a:gd name="adj1" fmla="val 14952"/>
              <a:gd name="adj2" fmla="val 14030"/>
            </a:avLst>
          </a:prstGeom>
          <a:noFill/>
          <a:ln>
            <a:solidFill>
              <a:schemeClr val="accent4">
                <a:lumMod val="40000"/>
                <a:lumOff val="60000"/>
              </a:schemeClr>
            </a:solidFill>
          </a:ln>
          <a:effectLst>
            <a:glow rad="139700">
              <a:schemeClr val="accent4">
                <a:lumMod val="40000"/>
                <a:lumOff val="60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57DE9ED9-D32E-465B-88F3-79770EF698DA}"/>
              </a:ext>
            </a:extLst>
          </p:cNvPr>
          <p:cNvSpPr/>
          <p:nvPr/>
        </p:nvSpPr>
        <p:spPr>
          <a:xfrm>
            <a:off x="7057555" y="1590892"/>
            <a:ext cx="180155" cy="46117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C000"/>
              </a:solidFill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ED8619FD-C8A9-42C3-AFCD-97C79032109E}"/>
              </a:ext>
            </a:extLst>
          </p:cNvPr>
          <p:cNvSpPr txBox="1"/>
          <p:nvPr/>
        </p:nvSpPr>
        <p:spPr>
          <a:xfrm>
            <a:off x="7204324" y="1537552"/>
            <a:ext cx="1733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맵 에디터 제작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559504E8-4328-4F7D-A411-0D12B8CA93C0}"/>
              </a:ext>
            </a:extLst>
          </p:cNvPr>
          <p:cNvSpPr txBox="1"/>
          <p:nvPr/>
        </p:nvSpPr>
        <p:spPr>
          <a:xfrm>
            <a:off x="6989169" y="5089113"/>
            <a:ext cx="45993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제작자 뿐만 아니라 유저도 사용할 수 있는</a:t>
            </a:r>
            <a:endParaRPr lang="en-US" altLang="ko-KR" b="1" dirty="0">
              <a:solidFill>
                <a:schemeClr val="bg1"/>
              </a:solidFill>
            </a:endParaRPr>
          </a:p>
          <a:p>
            <a:r>
              <a:rPr lang="ko-KR" altLang="en-US" b="1" dirty="0">
                <a:solidFill>
                  <a:schemeClr val="bg1"/>
                </a:solidFill>
              </a:rPr>
              <a:t>맵 에디터를 제작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5B71AB4-F06A-7C00-4591-52CDD248A2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421" y="2328142"/>
            <a:ext cx="3785276" cy="255647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5C9741B-1FB4-9E9C-941B-B9AEFC410E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1694" y="2512618"/>
            <a:ext cx="4191777" cy="2370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322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" name="그룹 139">
            <a:extLst>
              <a:ext uri="{FF2B5EF4-FFF2-40B4-BE49-F238E27FC236}">
                <a16:creationId xmlns:a16="http://schemas.microsoft.com/office/drawing/2014/main" id="{3569D866-4DAC-40D7-AF89-B693036C0B1E}"/>
              </a:ext>
            </a:extLst>
          </p:cNvPr>
          <p:cNvGrpSpPr/>
          <p:nvPr/>
        </p:nvGrpSpPr>
        <p:grpSpPr>
          <a:xfrm>
            <a:off x="517860" y="476275"/>
            <a:ext cx="5616560" cy="584775"/>
            <a:chOff x="517860" y="476275"/>
            <a:chExt cx="5616560" cy="584775"/>
          </a:xfrm>
        </p:grpSpPr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0A44316B-7020-4CA3-B51E-15C602C647B2}"/>
                </a:ext>
              </a:extLst>
            </p:cNvPr>
            <p:cNvSpPr txBox="1"/>
            <p:nvPr/>
          </p:nvSpPr>
          <p:spPr>
            <a:xfrm>
              <a:off x="621372" y="476275"/>
              <a:ext cx="551304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b="1" dirty="0">
                  <a:solidFill>
                    <a:schemeClr val="bg1">
                      <a:lumMod val="95000"/>
                    </a:schemeClr>
                  </a:solidFill>
                </a:rPr>
                <a:t>기술 요소와 중점 연구 분야</a:t>
              </a:r>
              <a:r>
                <a:rPr lang="en-US" altLang="ko-KR" sz="3200" b="1" dirty="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  <a:endParaRPr lang="ko-KR" altLang="en-US" sz="3200" b="1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D8EEAFD2-7F8D-49C9-AE79-C256B1791B67}"/>
                </a:ext>
              </a:extLst>
            </p:cNvPr>
            <p:cNvSpPr/>
            <p:nvPr/>
          </p:nvSpPr>
          <p:spPr>
            <a:xfrm>
              <a:off x="517860" y="634948"/>
              <a:ext cx="185807" cy="336435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C000"/>
                </a:solidFill>
              </a:endParaRPr>
            </a:p>
          </p:txBody>
        </p:sp>
        <p:cxnSp>
          <p:nvCxnSpPr>
            <p:cNvPr id="124" name="직선 연결선 123">
              <a:extLst>
                <a:ext uri="{FF2B5EF4-FFF2-40B4-BE49-F238E27FC236}">
                  <a16:creationId xmlns:a16="http://schemas.microsoft.com/office/drawing/2014/main" id="{AAB48DD9-0A35-4198-9BDB-D9758E34C870}"/>
                </a:ext>
              </a:extLst>
            </p:cNvPr>
            <p:cNvCxnSpPr>
              <a:cxnSpLocks/>
            </p:cNvCxnSpPr>
            <p:nvPr/>
          </p:nvCxnSpPr>
          <p:spPr>
            <a:xfrm>
              <a:off x="517860" y="1009294"/>
              <a:ext cx="5512004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85B91AAC-3221-46B6-AE4C-FFB4615CF846}"/>
              </a:ext>
            </a:extLst>
          </p:cNvPr>
          <p:cNvSpPr/>
          <p:nvPr/>
        </p:nvSpPr>
        <p:spPr>
          <a:xfrm>
            <a:off x="535111" y="1374191"/>
            <a:ext cx="4821896" cy="4637157"/>
          </a:xfrm>
          <a:prstGeom prst="rect">
            <a:avLst/>
          </a:prstGeom>
          <a:solidFill>
            <a:schemeClr val="bg2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7" name="L 도형 136">
            <a:extLst>
              <a:ext uri="{FF2B5EF4-FFF2-40B4-BE49-F238E27FC236}">
                <a16:creationId xmlns:a16="http://schemas.microsoft.com/office/drawing/2014/main" id="{6D1692BF-A83E-4697-98D3-E56166D38101}"/>
              </a:ext>
            </a:extLst>
          </p:cNvPr>
          <p:cNvSpPr/>
          <p:nvPr/>
        </p:nvSpPr>
        <p:spPr>
          <a:xfrm rot="5400000">
            <a:off x="403472" y="1244555"/>
            <a:ext cx="781389" cy="781389"/>
          </a:xfrm>
          <a:prstGeom prst="corner">
            <a:avLst>
              <a:gd name="adj1" fmla="val 14952"/>
              <a:gd name="adj2" fmla="val 14030"/>
            </a:avLst>
          </a:prstGeom>
          <a:noFill/>
          <a:ln>
            <a:solidFill>
              <a:schemeClr val="accent4">
                <a:lumMod val="40000"/>
                <a:lumOff val="60000"/>
              </a:schemeClr>
            </a:solidFill>
          </a:ln>
          <a:effectLst>
            <a:glow rad="139700">
              <a:schemeClr val="accent4">
                <a:lumMod val="40000"/>
                <a:lumOff val="60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2" name="L 도형 141">
            <a:extLst>
              <a:ext uri="{FF2B5EF4-FFF2-40B4-BE49-F238E27FC236}">
                <a16:creationId xmlns:a16="http://schemas.microsoft.com/office/drawing/2014/main" id="{0A14944B-8401-4937-BDFC-49944DE63BB7}"/>
              </a:ext>
            </a:extLst>
          </p:cNvPr>
          <p:cNvSpPr/>
          <p:nvPr/>
        </p:nvSpPr>
        <p:spPr>
          <a:xfrm>
            <a:off x="425653" y="5350731"/>
            <a:ext cx="781389" cy="781389"/>
          </a:xfrm>
          <a:prstGeom prst="corner">
            <a:avLst>
              <a:gd name="adj1" fmla="val 14952"/>
              <a:gd name="adj2" fmla="val 14030"/>
            </a:avLst>
          </a:prstGeom>
          <a:noFill/>
          <a:ln>
            <a:solidFill>
              <a:schemeClr val="accent4">
                <a:lumMod val="40000"/>
                <a:lumOff val="60000"/>
              </a:schemeClr>
            </a:solidFill>
          </a:ln>
          <a:effectLst>
            <a:glow rad="139700">
              <a:schemeClr val="accent4">
                <a:lumMod val="40000"/>
                <a:lumOff val="60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3" name="L 도형 142">
            <a:extLst>
              <a:ext uri="{FF2B5EF4-FFF2-40B4-BE49-F238E27FC236}">
                <a16:creationId xmlns:a16="http://schemas.microsoft.com/office/drawing/2014/main" id="{0B1486CA-02EF-4473-94C6-74EF273C7818}"/>
              </a:ext>
            </a:extLst>
          </p:cNvPr>
          <p:cNvSpPr/>
          <p:nvPr/>
        </p:nvSpPr>
        <p:spPr>
          <a:xfrm rot="10800000">
            <a:off x="4685076" y="1264068"/>
            <a:ext cx="781389" cy="781389"/>
          </a:xfrm>
          <a:prstGeom prst="corner">
            <a:avLst>
              <a:gd name="adj1" fmla="val 14952"/>
              <a:gd name="adj2" fmla="val 14030"/>
            </a:avLst>
          </a:prstGeom>
          <a:noFill/>
          <a:ln>
            <a:solidFill>
              <a:schemeClr val="accent4">
                <a:lumMod val="40000"/>
                <a:lumOff val="60000"/>
              </a:schemeClr>
            </a:solidFill>
          </a:ln>
          <a:effectLst>
            <a:glow rad="139700">
              <a:schemeClr val="accent4">
                <a:lumMod val="40000"/>
                <a:lumOff val="60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4" name="L 도형 143">
            <a:extLst>
              <a:ext uri="{FF2B5EF4-FFF2-40B4-BE49-F238E27FC236}">
                <a16:creationId xmlns:a16="http://schemas.microsoft.com/office/drawing/2014/main" id="{F1505152-6103-4CCD-92E8-10A87B8D3563}"/>
              </a:ext>
            </a:extLst>
          </p:cNvPr>
          <p:cNvSpPr/>
          <p:nvPr/>
        </p:nvSpPr>
        <p:spPr>
          <a:xfrm rot="16200000">
            <a:off x="4692577" y="5350730"/>
            <a:ext cx="781389" cy="781389"/>
          </a:xfrm>
          <a:prstGeom prst="corner">
            <a:avLst>
              <a:gd name="adj1" fmla="val 14952"/>
              <a:gd name="adj2" fmla="val 14030"/>
            </a:avLst>
          </a:prstGeom>
          <a:noFill/>
          <a:ln>
            <a:solidFill>
              <a:schemeClr val="accent4">
                <a:lumMod val="40000"/>
                <a:lumOff val="60000"/>
              </a:schemeClr>
            </a:solidFill>
          </a:ln>
          <a:effectLst>
            <a:glow rad="139700">
              <a:schemeClr val="accent4">
                <a:lumMod val="40000"/>
                <a:lumOff val="60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CED5BE41-F7B4-4C8B-A8A3-7980D0CBAAE8}"/>
              </a:ext>
            </a:extLst>
          </p:cNvPr>
          <p:cNvSpPr/>
          <p:nvPr/>
        </p:nvSpPr>
        <p:spPr>
          <a:xfrm>
            <a:off x="626032" y="1590892"/>
            <a:ext cx="180155" cy="46117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C000"/>
              </a:solidFill>
            </a:endParaRP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7DCEC68A-46FA-49A2-8D2F-231A95243487}"/>
              </a:ext>
            </a:extLst>
          </p:cNvPr>
          <p:cNvSpPr txBox="1"/>
          <p:nvPr/>
        </p:nvSpPr>
        <p:spPr>
          <a:xfrm>
            <a:off x="772801" y="1537552"/>
            <a:ext cx="43749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>
                <a:solidFill>
                  <a:schemeClr val="bg1"/>
                </a:solidFill>
              </a:rPr>
              <a:t>파티클</a:t>
            </a:r>
            <a:r>
              <a:rPr lang="ko-KR" altLang="en-US" b="1" dirty="0">
                <a:solidFill>
                  <a:schemeClr val="bg1"/>
                </a:solidFill>
              </a:rPr>
              <a:t> 시스템과 </a:t>
            </a:r>
            <a:r>
              <a:rPr lang="en-US" altLang="ko-KR" b="1" dirty="0">
                <a:solidFill>
                  <a:schemeClr val="bg1"/>
                </a:solidFill>
              </a:rPr>
              <a:t>Visual Graph</a:t>
            </a:r>
            <a:r>
              <a:rPr lang="ko-KR" altLang="en-US" b="1" dirty="0">
                <a:solidFill>
                  <a:schemeClr val="bg1"/>
                </a:solidFill>
              </a:rPr>
              <a:t>를 이용한</a:t>
            </a:r>
            <a:endParaRPr lang="en-US" altLang="ko-KR" b="1" dirty="0">
              <a:solidFill>
                <a:schemeClr val="bg1"/>
              </a:solidFill>
            </a:endParaRPr>
          </a:p>
          <a:p>
            <a:r>
              <a:rPr lang="ko-KR" altLang="en-US" b="1" dirty="0">
                <a:solidFill>
                  <a:schemeClr val="bg1"/>
                </a:solidFill>
              </a:rPr>
              <a:t>이펙트 구현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674F562E-275C-4BF2-9B5B-E6160B49F51D}"/>
              </a:ext>
            </a:extLst>
          </p:cNvPr>
          <p:cNvSpPr txBox="1"/>
          <p:nvPr/>
        </p:nvSpPr>
        <p:spPr>
          <a:xfrm>
            <a:off x="609858" y="5089113"/>
            <a:ext cx="45512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>
                <a:solidFill>
                  <a:schemeClr val="bg1"/>
                </a:solidFill>
              </a:rPr>
              <a:t>파티클</a:t>
            </a:r>
            <a:r>
              <a:rPr lang="ko-KR" altLang="en-US" b="1" dirty="0">
                <a:solidFill>
                  <a:schemeClr val="bg1"/>
                </a:solidFill>
              </a:rPr>
              <a:t> 시스템과 </a:t>
            </a:r>
            <a:r>
              <a:rPr lang="en-US" altLang="ko-KR" b="1" dirty="0">
                <a:solidFill>
                  <a:schemeClr val="bg1"/>
                </a:solidFill>
              </a:rPr>
              <a:t>visual graph</a:t>
            </a:r>
            <a:r>
              <a:rPr lang="ko-KR" altLang="en-US" b="1" dirty="0">
                <a:solidFill>
                  <a:schemeClr val="bg1"/>
                </a:solidFill>
              </a:rPr>
              <a:t>를 이용하여</a:t>
            </a:r>
            <a:endParaRPr lang="en-US" altLang="ko-KR" b="1" dirty="0">
              <a:solidFill>
                <a:schemeClr val="bg1"/>
              </a:solidFill>
            </a:endParaRPr>
          </a:p>
          <a:p>
            <a:r>
              <a:rPr lang="ko-KR" altLang="en-US" b="1" dirty="0">
                <a:solidFill>
                  <a:schemeClr val="bg1"/>
                </a:solidFill>
              </a:rPr>
              <a:t>게임내 사용되는 이펙트 구현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C953BEDD-3BC8-4E46-850A-C5916522A44F}"/>
              </a:ext>
            </a:extLst>
          </p:cNvPr>
          <p:cNvSpPr/>
          <p:nvPr/>
        </p:nvSpPr>
        <p:spPr>
          <a:xfrm>
            <a:off x="6966634" y="1374191"/>
            <a:ext cx="4821896" cy="4637157"/>
          </a:xfrm>
          <a:prstGeom prst="rect">
            <a:avLst/>
          </a:prstGeom>
          <a:solidFill>
            <a:schemeClr val="bg2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2" name="L 도형 151">
            <a:extLst>
              <a:ext uri="{FF2B5EF4-FFF2-40B4-BE49-F238E27FC236}">
                <a16:creationId xmlns:a16="http://schemas.microsoft.com/office/drawing/2014/main" id="{D22CC7B3-B30E-442B-BA38-F40424EA1F6E}"/>
              </a:ext>
            </a:extLst>
          </p:cNvPr>
          <p:cNvSpPr/>
          <p:nvPr/>
        </p:nvSpPr>
        <p:spPr>
          <a:xfrm rot="5400000">
            <a:off x="6834995" y="1244555"/>
            <a:ext cx="781389" cy="781389"/>
          </a:xfrm>
          <a:prstGeom prst="corner">
            <a:avLst>
              <a:gd name="adj1" fmla="val 14952"/>
              <a:gd name="adj2" fmla="val 14030"/>
            </a:avLst>
          </a:prstGeom>
          <a:noFill/>
          <a:ln>
            <a:solidFill>
              <a:schemeClr val="accent4">
                <a:lumMod val="40000"/>
                <a:lumOff val="60000"/>
              </a:schemeClr>
            </a:solidFill>
          </a:ln>
          <a:effectLst>
            <a:glow rad="139700">
              <a:schemeClr val="accent4">
                <a:lumMod val="40000"/>
                <a:lumOff val="60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3" name="L 도형 152">
            <a:extLst>
              <a:ext uri="{FF2B5EF4-FFF2-40B4-BE49-F238E27FC236}">
                <a16:creationId xmlns:a16="http://schemas.microsoft.com/office/drawing/2014/main" id="{BBCC7666-135F-4174-873C-AB82258F2AB5}"/>
              </a:ext>
            </a:extLst>
          </p:cNvPr>
          <p:cNvSpPr/>
          <p:nvPr/>
        </p:nvSpPr>
        <p:spPr>
          <a:xfrm>
            <a:off x="6857176" y="5350731"/>
            <a:ext cx="781389" cy="781389"/>
          </a:xfrm>
          <a:prstGeom prst="corner">
            <a:avLst>
              <a:gd name="adj1" fmla="val 14952"/>
              <a:gd name="adj2" fmla="val 14030"/>
            </a:avLst>
          </a:prstGeom>
          <a:noFill/>
          <a:ln>
            <a:solidFill>
              <a:schemeClr val="accent4">
                <a:lumMod val="40000"/>
                <a:lumOff val="60000"/>
              </a:schemeClr>
            </a:solidFill>
          </a:ln>
          <a:effectLst>
            <a:glow rad="139700">
              <a:schemeClr val="accent4">
                <a:lumMod val="40000"/>
                <a:lumOff val="60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4" name="L 도형 153">
            <a:extLst>
              <a:ext uri="{FF2B5EF4-FFF2-40B4-BE49-F238E27FC236}">
                <a16:creationId xmlns:a16="http://schemas.microsoft.com/office/drawing/2014/main" id="{833A6CC5-C305-4036-8CEB-3A321F84DA74}"/>
              </a:ext>
            </a:extLst>
          </p:cNvPr>
          <p:cNvSpPr/>
          <p:nvPr/>
        </p:nvSpPr>
        <p:spPr>
          <a:xfrm rot="10800000">
            <a:off x="11116599" y="1264068"/>
            <a:ext cx="781389" cy="781389"/>
          </a:xfrm>
          <a:prstGeom prst="corner">
            <a:avLst>
              <a:gd name="adj1" fmla="val 14952"/>
              <a:gd name="adj2" fmla="val 14030"/>
            </a:avLst>
          </a:prstGeom>
          <a:noFill/>
          <a:ln>
            <a:solidFill>
              <a:schemeClr val="accent4">
                <a:lumMod val="40000"/>
                <a:lumOff val="60000"/>
              </a:schemeClr>
            </a:solidFill>
          </a:ln>
          <a:effectLst>
            <a:glow rad="139700">
              <a:schemeClr val="accent4">
                <a:lumMod val="40000"/>
                <a:lumOff val="60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5" name="L 도형 154">
            <a:extLst>
              <a:ext uri="{FF2B5EF4-FFF2-40B4-BE49-F238E27FC236}">
                <a16:creationId xmlns:a16="http://schemas.microsoft.com/office/drawing/2014/main" id="{2929BB06-01EB-4759-8749-1027A6DD1C8A}"/>
              </a:ext>
            </a:extLst>
          </p:cNvPr>
          <p:cNvSpPr/>
          <p:nvPr/>
        </p:nvSpPr>
        <p:spPr>
          <a:xfrm rot="16200000">
            <a:off x="11124100" y="5350730"/>
            <a:ext cx="781389" cy="781389"/>
          </a:xfrm>
          <a:prstGeom prst="corner">
            <a:avLst>
              <a:gd name="adj1" fmla="val 14952"/>
              <a:gd name="adj2" fmla="val 14030"/>
            </a:avLst>
          </a:prstGeom>
          <a:noFill/>
          <a:ln>
            <a:solidFill>
              <a:schemeClr val="accent4">
                <a:lumMod val="40000"/>
                <a:lumOff val="60000"/>
              </a:schemeClr>
            </a:solidFill>
          </a:ln>
          <a:effectLst>
            <a:glow rad="139700">
              <a:schemeClr val="accent4">
                <a:lumMod val="40000"/>
                <a:lumOff val="60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57DE9ED9-D32E-465B-88F3-79770EF698DA}"/>
              </a:ext>
            </a:extLst>
          </p:cNvPr>
          <p:cNvSpPr/>
          <p:nvPr/>
        </p:nvSpPr>
        <p:spPr>
          <a:xfrm>
            <a:off x="7057555" y="1590892"/>
            <a:ext cx="180155" cy="46117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C000"/>
              </a:solidFill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559504E8-4328-4F7D-A411-0D12B8CA93C0}"/>
              </a:ext>
            </a:extLst>
          </p:cNvPr>
          <p:cNvSpPr txBox="1"/>
          <p:nvPr/>
        </p:nvSpPr>
        <p:spPr>
          <a:xfrm>
            <a:off x="6989169" y="5089113"/>
            <a:ext cx="4979248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00" b="1" dirty="0">
                <a:solidFill>
                  <a:schemeClr val="bg1"/>
                </a:solidFill>
              </a:rPr>
              <a:t>포톤 </a:t>
            </a:r>
            <a:r>
              <a:rPr lang="en-US" altLang="ko-KR" sz="1700" b="1" dirty="0">
                <a:solidFill>
                  <a:schemeClr val="bg1"/>
                </a:solidFill>
              </a:rPr>
              <a:t>SDK</a:t>
            </a:r>
            <a:r>
              <a:rPr lang="ko-KR" altLang="en-US" sz="1700" b="1" dirty="0">
                <a:solidFill>
                  <a:schemeClr val="bg1"/>
                </a:solidFill>
              </a:rPr>
              <a:t>를 이용하여 모바일과 </a:t>
            </a:r>
            <a:r>
              <a:rPr lang="en-US" altLang="ko-KR" sz="1700" b="1" dirty="0">
                <a:solidFill>
                  <a:schemeClr val="bg1"/>
                </a:solidFill>
              </a:rPr>
              <a:t>PC</a:t>
            </a:r>
            <a:r>
              <a:rPr lang="ko-KR" altLang="en-US" sz="1700" b="1" dirty="0">
                <a:solidFill>
                  <a:schemeClr val="bg1"/>
                </a:solidFill>
              </a:rPr>
              <a:t>가 한 방에</a:t>
            </a:r>
            <a:endParaRPr lang="en-US" altLang="ko-KR" sz="1700" b="1" dirty="0">
              <a:solidFill>
                <a:schemeClr val="bg1"/>
              </a:solidFill>
            </a:endParaRPr>
          </a:p>
          <a:p>
            <a:r>
              <a:rPr lang="ko-KR" altLang="en-US" sz="1700" b="1" dirty="0">
                <a:solidFill>
                  <a:schemeClr val="bg1"/>
                </a:solidFill>
              </a:rPr>
              <a:t>모이는 </a:t>
            </a:r>
            <a:r>
              <a:rPr lang="ko-KR" altLang="en-US" sz="1700" b="1" dirty="0" err="1">
                <a:solidFill>
                  <a:schemeClr val="bg1"/>
                </a:solidFill>
              </a:rPr>
              <a:t>룸기반</a:t>
            </a:r>
            <a:r>
              <a:rPr lang="ko-KR" altLang="en-US" sz="1700" b="1" dirty="0">
                <a:solidFill>
                  <a:schemeClr val="bg1"/>
                </a:solidFill>
              </a:rPr>
              <a:t> 다중 플랫폼 크로스플레이 서버</a:t>
            </a:r>
            <a:endParaRPr lang="en-US" altLang="ko-KR" sz="1700" b="1" dirty="0">
              <a:solidFill>
                <a:schemeClr val="bg1"/>
              </a:solidFill>
            </a:endParaRPr>
          </a:p>
          <a:p>
            <a:r>
              <a:rPr lang="ko-KR" altLang="en-US" sz="1700" b="1" dirty="0">
                <a:solidFill>
                  <a:schemeClr val="bg1"/>
                </a:solidFill>
              </a:rPr>
              <a:t>제작</a:t>
            </a:r>
            <a:endParaRPr lang="en-US" altLang="ko-KR" sz="1700" b="1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7ADC4BF-9576-48FC-AC27-F6E522373BE1}"/>
              </a:ext>
            </a:extLst>
          </p:cNvPr>
          <p:cNvSpPr txBox="1"/>
          <p:nvPr/>
        </p:nvSpPr>
        <p:spPr>
          <a:xfrm>
            <a:off x="7207589" y="1537552"/>
            <a:ext cx="42755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포톤 </a:t>
            </a:r>
            <a:r>
              <a:rPr lang="en-US" altLang="ko-KR" b="1" dirty="0">
                <a:solidFill>
                  <a:schemeClr val="bg1"/>
                </a:solidFill>
              </a:rPr>
              <a:t>SDK</a:t>
            </a:r>
            <a:r>
              <a:rPr lang="ko-KR" altLang="en-US" b="1" dirty="0">
                <a:solidFill>
                  <a:schemeClr val="bg1"/>
                </a:solidFill>
              </a:rPr>
              <a:t>를 이용한 크로스 플레이 서버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02FEBD1-01C1-4240-AA0A-072BC76767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3962" y="2445721"/>
            <a:ext cx="2885536" cy="2378618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0487B23E-6D48-85E0-A3F4-DB38A7C455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9392" y="2476579"/>
            <a:ext cx="4176380" cy="2347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599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52AF105-6282-9F5E-3298-3A1BB53121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5744" y="1266218"/>
            <a:ext cx="4989212" cy="281596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BC54C48-11CE-41F6-50ED-86955E6CB0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453" y="1266218"/>
            <a:ext cx="5003580" cy="2815968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323729B3-4006-4F99-98E5-5E515ADCAA06}"/>
              </a:ext>
            </a:extLst>
          </p:cNvPr>
          <p:cNvGrpSpPr/>
          <p:nvPr/>
        </p:nvGrpSpPr>
        <p:grpSpPr>
          <a:xfrm>
            <a:off x="517860" y="476275"/>
            <a:ext cx="5379315" cy="584775"/>
            <a:chOff x="517860" y="476275"/>
            <a:chExt cx="5379315" cy="58477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C9990BC-063B-4326-8FB3-8D0BCA21BCEB}"/>
                </a:ext>
              </a:extLst>
            </p:cNvPr>
            <p:cNvSpPr txBox="1"/>
            <p:nvPr/>
          </p:nvSpPr>
          <p:spPr>
            <a:xfrm>
              <a:off x="621372" y="476275"/>
              <a:ext cx="197041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b="1" dirty="0">
                  <a:solidFill>
                    <a:schemeClr val="bg1">
                      <a:lumMod val="95000"/>
                    </a:schemeClr>
                  </a:solidFill>
                </a:rPr>
                <a:t>개발 내용</a:t>
              </a: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9C348660-E035-4649-B007-B10071D98279}"/>
                </a:ext>
              </a:extLst>
            </p:cNvPr>
            <p:cNvSpPr/>
            <p:nvPr/>
          </p:nvSpPr>
          <p:spPr>
            <a:xfrm>
              <a:off x="517860" y="634948"/>
              <a:ext cx="185807" cy="336435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C000"/>
                </a:solidFill>
              </a:endParaRP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B170149D-6F83-4603-A3FA-90376D3959F5}"/>
                </a:ext>
              </a:extLst>
            </p:cNvPr>
            <p:cNvCxnSpPr>
              <a:cxnSpLocks/>
            </p:cNvCxnSpPr>
            <p:nvPr/>
          </p:nvCxnSpPr>
          <p:spPr>
            <a:xfrm>
              <a:off x="517860" y="1009294"/>
              <a:ext cx="5379315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2B7EF6DA-A2AA-6979-7F1F-312460A5DE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0195" y="2525669"/>
            <a:ext cx="5341647" cy="283412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1E21193-04E5-BC82-2172-9780D5F62B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6272" y="2525669"/>
            <a:ext cx="4989212" cy="2804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705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4D275942-F92B-4ABB-A4B5-3E96419C9E3D}"/>
              </a:ext>
            </a:extLst>
          </p:cNvPr>
          <p:cNvGrpSpPr/>
          <p:nvPr/>
        </p:nvGrpSpPr>
        <p:grpSpPr>
          <a:xfrm>
            <a:off x="517860" y="476275"/>
            <a:ext cx="5379315" cy="584775"/>
            <a:chOff x="517860" y="476275"/>
            <a:chExt cx="5379315" cy="58477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A024733-110E-41A9-9093-C90F4EC5D174}"/>
                </a:ext>
              </a:extLst>
            </p:cNvPr>
            <p:cNvSpPr txBox="1"/>
            <p:nvPr/>
          </p:nvSpPr>
          <p:spPr>
            <a:xfrm>
              <a:off x="621372" y="476275"/>
              <a:ext cx="334578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b="1" dirty="0">
                  <a:solidFill>
                    <a:schemeClr val="bg1">
                      <a:lumMod val="95000"/>
                    </a:schemeClr>
                  </a:solidFill>
                </a:rPr>
                <a:t>문제점 및 보완점</a:t>
              </a: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68420ADC-3C06-4237-9BF6-869A85D38DC8}"/>
                </a:ext>
              </a:extLst>
            </p:cNvPr>
            <p:cNvSpPr/>
            <p:nvPr/>
          </p:nvSpPr>
          <p:spPr>
            <a:xfrm>
              <a:off x="517860" y="634948"/>
              <a:ext cx="185807" cy="3364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FFC000"/>
                </a:solidFill>
              </a:endParaRP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6C609D3F-4DEB-48E0-A4F5-085474DA197B}"/>
                </a:ext>
              </a:extLst>
            </p:cNvPr>
            <p:cNvCxnSpPr>
              <a:cxnSpLocks/>
            </p:cNvCxnSpPr>
            <p:nvPr/>
          </p:nvCxnSpPr>
          <p:spPr>
            <a:xfrm>
              <a:off x="517860" y="1009294"/>
              <a:ext cx="5379315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AA0AFD1B-ABF8-42EC-81C9-B340024DEDE1}"/>
              </a:ext>
            </a:extLst>
          </p:cNvPr>
          <p:cNvGrpSpPr/>
          <p:nvPr/>
        </p:nvGrpSpPr>
        <p:grpSpPr>
          <a:xfrm>
            <a:off x="403472" y="1244555"/>
            <a:ext cx="11196357" cy="4887565"/>
            <a:chOff x="403472" y="1244555"/>
            <a:chExt cx="11196357" cy="4887565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FD175E80-0F1E-4415-AE25-7817BB785117}"/>
                </a:ext>
              </a:extLst>
            </p:cNvPr>
            <p:cNvSpPr/>
            <p:nvPr/>
          </p:nvSpPr>
          <p:spPr>
            <a:xfrm>
              <a:off x="543737" y="1374191"/>
              <a:ext cx="10963900" cy="4637157"/>
            </a:xfrm>
            <a:prstGeom prst="rect">
              <a:avLst/>
            </a:prstGeom>
            <a:solidFill>
              <a:schemeClr val="bg2">
                <a:lumMod val="7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L 도형 33">
              <a:extLst>
                <a:ext uri="{FF2B5EF4-FFF2-40B4-BE49-F238E27FC236}">
                  <a16:creationId xmlns:a16="http://schemas.microsoft.com/office/drawing/2014/main" id="{D11AB456-BA3D-4DF8-8ED0-60ACF5D9E96D}"/>
                </a:ext>
              </a:extLst>
            </p:cNvPr>
            <p:cNvSpPr/>
            <p:nvPr/>
          </p:nvSpPr>
          <p:spPr>
            <a:xfrm rot="5400000">
              <a:off x="403472" y="1244555"/>
              <a:ext cx="781389" cy="781389"/>
            </a:xfrm>
            <a:prstGeom prst="corner">
              <a:avLst>
                <a:gd name="adj1" fmla="val 14952"/>
                <a:gd name="adj2" fmla="val 14030"/>
              </a:avLst>
            </a:prstGeom>
            <a:noFill/>
            <a:ln>
              <a:solidFill>
                <a:schemeClr val="accent4">
                  <a:lumMod val="40000"/>
                  <a:lumOff val="60000"/>
                </a:schemeClr>
              </a:solidFill>
            </a:ln>
            <a:effectLst>
              <a:glow rad="139700">
                <a:schemeClr val="accent4">
                  <a:lumMod val="40000"/>
                  <a:lumOff val="60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L 도형 34">
              <a:extLst>
                <a:ext uri="{FF2B5EF4-FFF2-40B4-BE49-F238E27FC236}">
                  <a16:creationId xmlns:a16="http://schemas.microsoft.com/office/drawing/2014/main" id="{BE49FB1E-5C2D-4895-AB01-7AD0D847A496}"/>
                </a:ext>
              </a:extLst>
            </p:cNvPr>
            <p:cNvSpPr/>
            <p:nvPr/>
          </p:nvSpPr>
          <p:spPr>
            <a:xfrm>
              <a:off x="425653" y="5350731"/>
              <a:ext cx="781389" cy="781389"/>
            </a:xfrm>
            <a:prstGeom prst="corner">
              <a:avLst>
                <a:gd name="adj1" fmla="val 14952"/>
                <a:gd name="adj2" fmla="val 14030"/>
              </a:avLst>
            </a:prstGeom>
            <a:noFill/>
            <a:ln>
              <a:solidFill>
                <a:schemeClr val="accent4">
                  <a:lumMod val="40000"/>
                  <a:lumOff val="60000"/>
                </a:schemeClr>
              </a:solidFill>
            </a:ln>
            <a:effectLst>
              <a:glow rad="139700">
                <a:schemeClr val="accent4">
                  <a:lumMod val="40000"/>
                  <a:lumOff val="60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L 도형 35">
              <a:extLst>
                <a:ext uri="{FF2B5EF4-FFF2-40B4-BE49-F238E27FC236}">
                  <a16:creationId xmlns:a16="http://schemas.microsoft.com/office/drawing/2014/main" id="{AB48B520-600B-451D-82DB-B9B174CB7AC3}"/>
                </a:ext>
              </a:extLst>
            </p:cNvPr>
            <p:cNvSpPr/>
            <p:nvPr/>
          </p:nvSpPr>
          <p:spPr>
            <a:xfrm rot="10800000">
              <a:off x="10818440" y="1264068"/>
              <a:ext cx="781389" cy="781389"/>
            </a:xfrm>
            <a:prstGeom prst="corner">
              <a:avLst>
                <a:gd name="adj1" fmla="val 14952"/>
                <a:gd name="adj2" fmla="val 14030"/>
              </a:avLst>
            </a:prstGeom>
            <a:noFill/>
            <a:ln>
              <a:solidFill>
                <a:schemeClr val="accent4">
                  <a:lumMod val="40000"/>
                  <a:lumOff val="60000"/>
                </a:schemeClr>
              </a:solidFill>
            </a:ln>
            <a:effectLst>
              <a:glow rad="139700">
                <a:schemeClr val="accent4">
                  <a:lumMod val="40000"/>
                  <a:lumOff val="60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L 도형 36">
              <a:extLst>
                <a:ext uri="{FF2B5EF4-FFF2-40B4-BE49-F238E27FC236}">
                  <a16:creationId xmlns:a16="http://schemas.microsoft.com/office/drawing/2014/main" id="{A4CBD08E-B55F-4E12-93CA-C53F59B54677}"/>
                </a:ext>
              </a:extLst>
            </p:cNvPr>
            <p:cNvSpPr/>
            <p:nvPr/>
          </p:nvSpPr>
          <p:spPr>
            <a:xfrm rot="16200000">
              <a:off x="10817319" y="5350730"/>
              <a:ext cx="781389" cy="781389"/>
            </a:xfrm>
            <a:prstGeom prst="corner">
              <a:avLst>
                <a:gd name="adj1" fmla="val 14952"/>
                <a:gd name="adj2" fmla="val 14030"/>
              </a:avLst>
            </a:prstGeom>
            <a:noFill/>
            <a:ln>
              <a:solidFill>
                <a:schemeClr val="accent4">
                  <a:lumMod val="40000"/>
                  <a:lumOff val="60000"/>
                </a:schemeClr>
              </a:solidFill>
            </a:ln>
            <a:effectLst>
              <a:glow rad="139700">
                <a:schemeClr val="accent4">
                  <a:lumMod val="40000"/>
                  <a:lumOff val="60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94F06E21-C20D-4A03-963D-0397BD2F1BC6}"/>
                </a:ext>
              </a:extLst>
            </p:cNvPr>
            <p:cNvGrpSpPr/>
            <p:nvPr/>
          </p:nvGrpSpPr>
          <p:grpSpPr>
            <a:xfrm>
              <a:off x="709890" y="1537552"/>
              <a:ext cx="9433274" cy="788566"/>
              <a:chOff x="709890" y="1537552"/>
              <a:chExt cx="9433274" cy="788566"/>
            </a:xfrm>
          </p:grpSpPr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B309EB97-2393-420A-945C-F2799C22F4AD}"/>
                  </a:ext>
                </a:extLst>
              </p:cNvPr>
              <p:cNvSpPr/>
              <p:nvPr/>
            </p:nvSpPr>
            <p:spPr>
              <a:xfrm>
                <a:off x="709890" y="1652501"/>
                <a:ext cx="125822" cy="21566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FFC000"/>
                  </a:solidFill>
                </a:endParaRP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A374971-6045-4226-9FBF-A76EE84CC0F0}"/>
                  </a:ext>
                </a:extLst>
              </p:cNvPr>
              <p:cNvSpPr txBox="1"/>
              <p:nvPr/>
            </p:nvSpPr>
            <p:spPr>
              <a:xfrm>
                <a:off x="772801" y="1537552"/>
                <a:ext cx="396775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000" b="1" dirty="0">
                    <a:solidFill>
                      <a:schemeClr val="bg1"/>
                    </a:solidFill>
                  </a:rPr>
                  <a:t>게임 내 아이템에 대한 변수 부족</a:t>
                </a:r>
                <a:endParaRPr lang="en-US" altLang="ko-KR" sz="2000" b="1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41" name="직선 연결선 40">
                <a:extLst>
                  <a:ext uri="{FF2B5EF4-FFF2-40B4-BE49-F238E27FC236}">
                    <a16:creationId xmlns:a16="http://schemas.microsoft.com/office/drawing/2014/main" id="{1745212F-7F56-431C-BB0B-03648493869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6685" y="1912473"/>
                <a:ext cx="4873232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0296ADB8-D420-4107-92DA-AC9FC6AE3A64}"/>
                  </a:ext>
                </a:extLst>
              </p:cNvPr>
              <p:cNvSpPr txBox="1"/>
              <p:nvPr/>
            </p:nvSpPr>
            <p:spPr>
              <a:xfrm>
                <a:off x="922370" y="1956786"/>
                <a:ext cx="92207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Tx/>
                  <a:buChar char="-"/>
                </a:pPr>
                <a:r>
                  <a:rPr lang="ko-KR" altLang="en-US" b="1" dirty="0">
                    <a:solidFill>
                      <a:schemeClr val="bg1"/>
                    </a:solidFill>
                  </a:rPr>
                  <a:t>아이템 타입당 한 개씩만 존재하여 변수가 부족하여 타입당 아이템 최소 한 개씩 추가</a:t>
                </a:r>
                <a:endParaRPr lang="en-US" altLang="ko-KR" b="1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28FF4A2E-F4C9-4097-9A9A-D90E9530E8F2}"/>
                </a:ext>
              </a:extLst>
            </p:cNvPr>
            <p:cNvGrpSpPr/>
            <p:nvPr/>
          </p:nvGrpSpPr>
          <p:grpSpPr>
            <a:xfrm>
              <a:off x="709890" y="2787552"/>
              <a:ext cx="6648857" cy="1342564"/>
              <a:chOff x="709890" y="2370430"/>
              <a:chExt cx="6648857" cy="1342564"/>
            </a:xfrm>
          </p:grpSpPr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8F25715B-C62C-4E77-91B4-7398FA4BD720}"/>
                  </a:ext>
                </a:extLst>
              </p:cNvPr>
              <p:cNvSpPr/>
              <p:nvPr/>
            </p:nvSpPr>
            <p:spPr>
              <a:xfrm>
                <a:off x="709890" y="2485379"/>
                <a:ext cx="125822" cy="21566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FFC000"/>
                  </a:solidFill>
                </a:endParaRP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090A0912-6244-4590-AEFC-20E9938CE894}"/>
                  </a:ext>
                </a:extLst>
              </p:cNvPr>
              <p:cNvSpPr txBox="1"/>
              <p:nvPr/>
            </p:nvSpPr>
            <p:spPr>
              <a:xfrm>
                <a:off x="772801" y="2370430"/>
                <a:ext cx="250581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000" b="1" dirty="0">
                    <a:solidFill>
                      <a:schemeClr val="bg1"/>
                    </a:solidFill>
                  </a:rPr>
                  <a:t>게임 내 컨텐츠 부족</a:t>
                </a:r>
                <a:endParaRPr lang="en-US" altLang="ko-KR" sz="2000" b="1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46" name="직선 연결선 45">
                <a:extLst>
                  <a:ext uri="{FF2B5EF4-FFF2-40B4-BE49-F238E27FC236}">
                    <a16:creationId xmlns:a16="http://schemas.microsoft.com/office/drawing/2014/main" id="{9812E99D-0BEE-4E6A-B1FD-F057ADA2E7A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6685" y="2745351"/>
                <a:ext cx="4873232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FAFDC30A-FF74-473A-87FD-E23722D2F4DB}"/>
                  </a:ext>
                </a:extLst>
              </p:cNvPr>
              <p:cNvSpPr txBox="1"/>
              <p:nvPr/>
            </p:nvSpPr>
            <p:spPr>
              <a:xfrm>
                <a:off x="922370" y="2789664"/>
                <a:ext cx="6436377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Tx/>
                  <a:buChar char="-"/>
                </a:pPr>
                <a:r>
                  <a:rPr lang="ko-KR" altLang="en-US" b="1" dirty="0">
                    <a:solidFill>
                      <a:schemeClr val="bg1"/>
                    </a:solidFill>
                  </a:rPr>
                  <a:t>캐릭터 해금 컨텐츠 혹은 커스텀 아이템 해금 컨텐츠 추가</a:t>
                </a:r>
                <a:endParaRPr lang="en-US" altLang="ko-KR" b="1" dirty="0">
                  <a:solidFill>
                    <a:schemeClr val="bg1"/>
                  </a:solidFill>
                </a:endParaRPr>
              </a:p>
              <a:p>
                <a:pPr marL="285750" indent="-285750">
                  <a:buFontTx/>
                  <a:buChar char="-"/>
                </a:pPr>
                <a:r>
                  <a:rPr lang="ko-KR" altLang="en-US" b="1" dirty="0">
                    <a:solidFill>
                      <a:schemeClr val="bg1"/>
                    </a:solidFill>
                  </a:rPr>
                  <a:t>새로운 게임 모드</a:t>
                </a:r>
                <a:r>
                  <a:rPr lang="en-US" altLang="ko-KR" b="1" dirty="0">
                    <a:solidFill>
                      <a:schemeClr val="bg1"/>
                    </a:solidFill>
                  </a:rPr>
                  <a:t>( EX </a:t>
                </a:r>
                <a:r>
                  <a:rPr lang="ko-KR" altLang="en-US" b="1" dirty="0" err="1">
                    <a:solidFill>
                      <a:schemeClr val="bg1"/>
                    </a:solidFill>
                  </a:rPr>
                  <a:t>데스매치</a:t>
                </a:r>
                <a:r>
                  <a:rPr lang="en-US" altLang="ko-KR" b="1" dirty="0">
                    <a:solidFill>
                      <a:schemeClr val="bg1"/>
                    </a:solidFill>
                  </a:rPr>
                  <a:t>, </a:t>
                </a:r>
                <a:r>
                  <a:rPr lang="ko-KR" altLang="en-US" b="1" dirty="0">
                    <a:solidFill>
                      <a:schemeClr val="bg1"/>
                    </a:solidFill>
                  </a:rPr>
                  <a:t>무한 건물 치기</a:t>
                </a:r>
                <a:r>
                  <a:rPr lang="en-US" altLang="ko-KR" b="1" dirty="0">
                    <a:solidFill>
                      <a:schemeClr val="bg1"/>
                    </a:solidFill>
                  </a:rPr>
                  <a:t>)</a:t>
                </a:r>
              </a:p>
              <a:p>
                <a:pPr marL="285750" indent="-285750">
                  <a:buFontTx/>
                  <a:buChar char="-"/>
                </a:pPr>
                <a:r>
                  <a:rPr lang="ko-KR" altLang="en-US" b="1" dirty="0">
                    <a:solidFill>
                      <a:schemeClr val="bg1"/>
                    </a:solidFill>
                  </a:rPr>
                  <a:t>새로운 건물 추가</a:t>
                </a:r>
                <a:endParaRPr lang="en-US" altLang="ko-KR" b="1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AFCC30AC-AB35-4915-BCD5-4B612FD07DC1}"/>
                </a:ext>
              </a:extLst>
            </p:cNvPr>
            <p:cNvGrpSpPr/>
            <p:nvPr/>
          </p:nvGrpSpPr>
          <p:grpSpPr>
            <a:xfrm>
              <a:off x="716685" y="4591550"/>
              <a:ext cx="10505682" cy="788566"/>
              <a:chOff x="737277" y="3778403"/>
              <a:chExt cx="10505682" cy="788566"/>
            </a:xfrm>
          </p:grpSpPr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597BCF1D-CED2-4268-9469-E11C9E369E14}"/>
                  </a:ext>
                </a:extLst>
              </p:cNvPr>
              <p:cNvSpPr/>
              <p:nvPr/>
            </p:nvSpPr>
            <p:spPr>
              <a:xfrm>
                <a:off x="737277" y="3893352"/>
                <a:ext cx="125822" cy="21566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FFC000"/>
                  </a:solidFill>
                </a:endParaRP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66D7A7CA-D608-4E3A-9980-C116DD4C0461}"/>
                  </a:ext>
                </a:extLst>
              </p:cNvPr>
              <p:cNvSpPr txBox="1"/>
              <p:nvPr/>
            </p:nvSpPr>
            <p:spPr>
              <a:xfrm>
                <a:off x="800188" y="3778403"/>
                <a:ext cx="267252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000" b="1" dirty="0" err="1">
                    <a:solidFill>
                      <a:schemeClr val="bg1"/>
                    </a:solidFill>
                  </a:rPr>
                  <a:t>메쉬</a:t>
                </a:r>
                <a:r>
                  <a:rPr lang="ko-KR" altLang="en-US" sz="2000" b="1" dirty="0">
                    <a:solidFill>
                      <a:schemeClr val="bg1"/>
                    </a:solidFill>
                  </a:rPr>
                  <a:t> </a:t>
                </a:r>
                <a:r>
                  <a:rPr lang="ko-KR" altLang="en-US" sz="2000" b="1" dirty="0" err="1">
                    <a:solidFill>
                      <a:schemeClr val="bg1"/>
                    </a:solidFill>
                  </a:rPr>
                  <a:t>슬라이서</a:t>
                </a:r>
                <a:r>
                  <a:rPr lang="ko-KR" altLang="en-US" sz="2000" b="1" dirty="0">
                    <a:solidFill>
                      <a:schemeClr val="bg1"/>
                    </a:solidFill>
                  </a:rPr>
                  <a:t> 최적화</a:t>
                </a:r>
                <a:endParaRPr lang="en-US" altLang="ko-KR" sz="2000" b="1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50" name="직선 연결선 49">
                <a:extLst>
                  <a:ext uri="{FF2B5EF4-FFF2-40B4-BE49-F238E27FC236}">
                    <a16:creationId xmlns:a16="http://schemas.microsoft.com/office/drawing/2014/main" id="{9B0900BE-C26A-45A6-9AD7-49BD232D439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4072" y="4153324"/>
                <a:ext cx="4873232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337CEF7-B59D-410D-A2C9-F35F4FE78670}"/>
                  </a:ext>
                </a:extLst>
              </p:cNvPr>
              <p:cNvSpPr txBox="1"/>
              <p:nvPr/>
            </p:nvSpPr>
            <p:spPr>
              <a:xfrm>
                <a:off x="949757" y="4197637"/>
                <a:ext cx="102932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Tx/>
                  <a:buChar char="-"/>
                </a:pPr>
                <a:r>
                  <a:rPr lang="ko-KR" altLang="en-US" b="1" dirty="0">
                    <a:solidFill>
                      <a:schemeClr val="bg1"/>
                    </a:solidFill>
                  </a:rPr>
                  <a:t>실시간으로 자르는 기술이다 보니 상당한 리소스를 잡아먹어 </a:t>
                </a:r>
                <a:r>
                  <a:rPr lang="ko-KR" altLang="en-US" b="1" dirty="0" err="1">
                    <a:solidFill>
                      <a:schemeClr val="bg1"/>
                    </a:solidFill>
                  </a:rPr>
                  <a:t>렉을</a:t>
                </a:r>
                <a:r>
                  <a:rPr lang="ko-KR" altLang="en-US" b="1" dirty="0">
                    <a:solidFill>
                      <a:schemeClr val="bg1"/>
                    </a:solidFill>
                  </a:rPr>
                  <a:t> 유발하므로 최적화를 해야함</a:t>
                </a:r>
                <a:endParaRPr lang="en-US" altLang="ko-KR" b="1" dirty="0">
                  <a:solidFill>
                    <a:schemeClr val="bg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088469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379</TotalTime>
  <Words>382</Words>
  <Application>Microsoft Office PowerPoint</Application>
  <PresentationFormat>와이드스크린</PresentationFormat>
  <Paragraphs>81</Paragraphs>
  <Slides>13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6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윤장혁(2017182026)</dc:creator>
  <cp:lastModifiedBy>윤장혁(2017182026)</cp:lastModifiedBy>
  <cp:revision>18</cp:revision>
  <dcterms:created xsi:type="dcterms:W3CDTF">2022-04-29T07:48:36Z</dcterms:created>
  <dcterms:modified xsi:type="dcterms:W3CDTF">2022-05-04T03:39:21Z</dcterms:modified>
</cp:coreProperties>
</file>